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F2A98-8938-40FF-98EA-E9DDA4C6A887}" v="21" dt="2026-03-14T03:58:44.910"/>
    <p1510:client id="{17D21392-CA56-A2D3-FEB7-89CAAE384C43}" v="12" dt="2026-03-14T04:02:48.066"/>
    <p1510:client id="{AC0B9EEB-3E84-767B-9DCB-809C97DDEA77}" v="47" dt="2026-03-14T21:44:00.771"/>
    <p1510:client id="{E5619299-DCD9-4C3E-A956-50A58257FFAD}" v="390" dt="2026-03-14T21:47:59.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1381" autoAdjust="0"/>
  </p:normalViewPr>
  <p:slideViewPr>
    <p:cSldViewPr snapToGrid="0">
      <p:cViewPr>
        <p:scale>
          <a:sx n="100" d="100"/>
          <a:sy n="100"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CCA38-F24C-41ED-9F5D-988AED94B9E5}" type="datetimeFigureOut">
              <a:t>3/13/2026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A5A06-1C7E-4C51-A07C-A7E000B263F6}" type="slidenum">
              <a:t>‹#›</a:t>
            </a:fld>
            <a:endParaRPr lang="en-US" dirty="0"/>
          </a:p>
        </p:txBody>
      </p:sp>
    </p:spTree>
    <p:extLst>
      <p:ext uri="{BB962C8B-B14F-4D97-AF65-F5344CB8AC3E}">
        <p14:creationId xmlns:p14="http://schemas.microsoft.com/office/powerpoint/2010/main" val="141695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oindica.com/posts/usa-gdp-composition-202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started Tyche Insights after about a year of experimenting with the idea of non-partisan, fact-based, citizen-led data story journalism in Albany, NY.  We created (and still operate) albanydatastories.com, from which we became convinced that this idea had a gravity that brought people together in productive ways.  So we decided to try and scale it nation wide.  </a:t>
            </a:r>
            <a:endParaRPr lang="en-US"/>
          </a:p>
          <a:p>
            <a:endParaRPr lang="en-US">
              <a:ea typeface="Calibri"/>
              <a:cs typeface="Calibri"/>
            </a:endParaRPr>
          </a:p>
          <a:p>
            <a:r>
              <a:rPr lang="en-US">
                <a:ea typeface="Calibri"/>
                <a:cs typeface="Calibri"/>
              </a:rPr>
              <a:t>What we quickly found was that the energy is there, but there is no BYOD (bring your own data) culture.  People would tell stories, but we had to hand them the data they cared about using.  So we spent some time looking at the wide range of topics we cover for Albany, and decided that state and local government financial data would be an interesting angle to focus on first.   If we could assemble the data, we could feed the hungry data story authors.</a:t>
            </a:r>
          </a:p>
          <a:p>
            <a:endParaRPr lang="en-US">
              <a:ea typeface="Calibri"/>
              <a:cs typeface="Calibri"/>
            </a:endParaRPr>
          </a:p>
          <a:p>
            <a:r>
              <a:rPr lang="en-US">
                <a:ea typeface="Calibri"/>
                <a:cs typeface="Calibri"/>
              </a:rPr>
              <a:t>We didn't realize it at the time, but we think we stumbled on a $3.3 trillion dollar freedom of information problem, but not in your traditional sense that you can't get a faceless office to respond to your FOIA.  What do you do when the shadow cast on public information isn't that you can't get it, but that even once you have it you can't use it?  </a:t>
            </a:r>
          </a:p>
          <a:p>
            <a:endParaRPr lang="en-US">
              <a:ea typeface="Calibri"/>
              <a:cs typeface="Calibri"/>
            </a:endParaRPr>
          </a:p>
          <a:p>
            <a:r>
              <a:rPr lang="en-US">
                <a:ea typeface="Calibri"/>
                <a:cs typeface="Calibri"/>
              </a:rPr>
              <a:t>That is the complication with the audited financial information for every incorporated municipality, county, and state today, public information is technically available, but practically unusable.  At Tyche we decided to rotate to this set of data as our focus, to break it out of jail into the light, as part of our public benefit to enable citizen data storytellers to understand and help improve the country at a local level.</a:t>
            </a:r>
            <a:endParaRPr lang="en-US"/>
          </a:p>
          <a:p>
            <a:endParaRPr lang="en-US">
              <a:ea typeface="Calibri"/>
              <a:cs typeface="Calibri"/>
            </a:endParaRPr>
          </a:p>
          <a:p>
            <a:r>
              <a:rPr lang="en-US">
                <a:ea typeface="Calibri"/>
                <a:cs typeface="Calibri"/>
              </a:rPr>
              <a:t>To do that at meaningful scale, we are consolidating, contextualizing, and future-proofing decades of annual comprehensive financial reports from that pool, which we will make available both at no cost in keeping with our public benefit as well as create commercial offerings where appropriate.  We are gathering a community of like-minded people to show support, to write data stories, and to join with us to help do the heavy lifting.  We believe all change is local and enough fact-based, non-partisan local change will improve the country. </a:t>
            </a:r>
          </a:p>
        </p:txBody>
      </p:sp>
      <p:sp>
        <p:nvSpPr>
          <p:cNvPr id="4" name="Slide Number Placeholder 3"/>
          <p:cNvSpPr>
            <a:spLocks noGrp="1"/>
          </p:cNvSpPr>
          <p:nvPr>
            <p:ph type="sldNum" sz="quarter" idx="5"/>
          </p:nvPr>
        </p:nvSpPr>
        <p:spPr/>
        <p:txBody>
          <a:bodyPr/>
          <a:lstStyle/>
          <a:p>
            <a:fld id="{0A3A5A06-1C7E-4C51-A07C-A7E000B263F6}" type="slidenum">
              <a:rPr lang="en-US"/>
              <a:t>1</a:t>
            </a:fld>
            <a:endParaRPr lang="en-US"/>
          </a:p>
        </p:txBody>
      </p:sp>
    </p:spTree>
    <p:extLst>
      <p:ext uri="{BB962C8B-B14F-4D97-AF65-F5344CB8AC3E}">
        <p14:creationId xmlns:p14="http://schemas.microsoft.com/office/powerpoint/2010/main" val="63999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ea typeface="Calibri"/>
                <a:cs typeface="Calibri"/>
              </a:rPr>
              <a:t>USGDP is ~$30T </a:t>
            </a:r>
          </a:p>
          <a:p>
            <a:r>
              <a:rPr lang="en-US" dirty="0">
                <a:ea typeface="Calibri"/>
                <a:cs typeface="Calibri"/>
              </a:rPr>
              <a:t>All government: 17.2% (</a:t>
            </a:r>
            <a:r>
              <a:rPr lang="en-US" dirty="0">
                <a:hlinkClick r:id="rId3"/>
              </a:rPr>
              <a:t>USA GDP Composition 2025: Pie Chart, Sector Breakdown &amp; Economic Analysis | Economic Indicators</a:t>
            </a:r>
            <a:r>
              <a:rPr lang="en-US" dirty="0"/>
              <a:t>)</a:t>
            </a:r>
            <a:endParaRPr lang="en-US" dirty="0">
              <a:ea typeface="Calibri"/>
              <a:cs typeface="Calibri"/>
            </a:endParaRPr>
          </a:p>
          <a:p>
            <a:r>
              <a:rPr lang="en-US" dirty="0">
                <a:ea typeface="Calibri"/>
                <a:cs typeface="Calibri"/>
              </a:rPr>
              <a:t>Federal: $1.9T (6%)</a:t>
            </a:r>
          </a:p>
          <a:p>
            <a:r>
              <a:rPr lang="en-US" dirty="0">
                <a:ea typeface="Calibri"/>
                <a:cs typeface="Calibri"/>
              </a:rPr>
              <a:t>SLG = 3.3T (11%)</a:t>
            </a:r>
          </a:p>
          <a:p>
            <a:endParaRPr lang="en-US" dirty="0">
              <a:ea typeface="Calibri"/>
              <a:cs typeface="Calibri"/>
            </a:endParaRPr>
          </a:p>
          <a:p>
            <a:r>
              <a:rPr lang="en-US" dirty="0">
                <a:ea typeface="Calibri"/>
                <a:cs typeface="Calibri"/>
              </a:rPr>
              <a:t>The point here is to prove that this is a problem worth tackling.  The public data that documents 11% of USGDP </a:t>
            </a:r>
            <a:r>
              <a:rPr lang="en-US" dirty="0"/>
              <a:t>exists, and in fact doesn't even take a FOIA request to access, but</a:t>
            </a:r>
            <a:r>
              <a:rPr lang="en-US" sz="1200" dirty="0"/>
              <a:t> </a:t>
            </a:r>
            <a:r>
              <a:rPr lang="en-US" dirty="0"/>
              <a:t>is effectively</a:t>
            </a:r>
            <a:r>
              <a:rPr lang="en-US" sz="1200" dirty="0"/>
              <a:t> useless</a:t>
            </a:r>
            <a:r>
              <a:rPr lang="en-US" dirty="0"/>
              <a:t> because thousands of data points are locked up in untagged static PDFs with inconsistent terminology and no consolidation.  This is a pretty significant $ value freedom</a:t>
            </a:r>
            <a:r>
              <a:rPr lang="en-US" sz="1200" dirty="0"/>
              <a:t> of information problem that </a:t>
            </a:r>
            <a:r>
              <a:rPr lang="en-US" dirty="0"/>
              <a:t>gets essentially zero press.  Our thinking is, if </a:t>
            </a:r>
            <a:r>
              <a:rPr lang="en-US" sz="1200" dirty="0"/>
              <a:t>information is technically </a:t>
            </a:r>
            <a:r>
              <a:rPr lang="en-US" dirty="0"/>
              <a:t>available but</a:t>
            </a:r>
            <a:r>
              <a:rPr lang="en-US" sz="1200" dirty="0"/>
              <a:t> if you can't use it, can you really call it free?</a:t>
            </a:r>
            <a:endParaRPr lang="en-US" sz="1200" dirty="0">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A3A5A06-1C7E-4C51-A07C-A7E000B263F6}" type="slidenum">
              <a:t>2</a:t>
            </a:fld>
            <a:endParaRPr lang="en-US" dirty="0"/>
          </a:p>
        </p:txBody>
      </p:sp>
    </p:spTree>
    <p:extLst>
      <p:ext uri="{BB962C8B-B14F-4D97-AF65-F5344CB8AC3E}">
        <p14:creationId xmlns:p14="http://schemas.microsoft.com/office/powerpoint/2010/main" val="65355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ea typeface="Calibri"/>
                <a:cs typeface="Calibri"/>
              </a:rPr>
              <a:t>This is a way to think about it.  If this was the ACFR data, the warehouse would be unlocked.  Anyone could walk in.  That's not the way this data is locked up.  The data is locked up in its inherent lack of utility as published by every local, county, and state government.  Let's jump into some numbers.</a:t>
            </a:r>
          </a:p>
        </p:txBody>
      </p:sp>
      <p:sp>
        <p:nvSpPr>
          <p:cNvPr id="4" name="Slide Number Placeholder 3"/>
          <p:cNvSpPr>
            <a:spLocks noGrp="1"/>
          </p:cNvSpPr>
          <p:nvPr>
            <p:ph type="sldNum" sz="quarter" idx="5"/>
          </p:nvPr>
        </p:nvSpPr>
        <p:spPr/>
        <p:txBody>
          <a:bodyPr/>
          <a:lstStyle/>
          <a:p>
            <a:fld id="{0A3A5A06-1C7E-4C51-A07C-A7E000B263F6}" type="slidenum">
              <a:rPr lang="en-US"/>
              <a:t>3</a:t>
            </a:fld>
            <a:endParaRPr lang="en-US" dirty="0"/>
          </a:p>
        </p:txBody>
      </p:sp>
    </p:spTree>
    <p:extLst>
      <p:ext uri="{BB962C8B-B14F-4D97-AF65-F5344CB8AC3E}">
        <p14:creationId xmlns:p14="http://schemas.microsoft.com/office/powerpoint/2010/main" val="106142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defRPr/>
            </a:pPr>
            <a:r>
              <a:rPr lang="en-US" dirty="0"/>
              <a:t>There are 90.888 total government entities in the US </a:t>
            </a:r>
            <a:r>
              <a:rPr lang="en-US" dirty="0">
                <a:ea typeface="Calibri"/>
                <a:cs typeface="Calibri"/>
              </a:rPr>
              <a:t>(USAFacts).  Many of them are required by law to produce an annual consolidated financial report.  At a minimum that adds up like the first column, with around 25,000 local, county, and state government reports.  Each 200 to 500 pages long.  Each with at least a thousand pieces of financial data.  Every year.  And for the past 20 or so years.  That's around 100 million pages of data, with easily 100 billion data points.  All of which is in static PDFs and nowhere else except the tens of thousands of spreadsheets on which it originated across the country.</a:t>
            </a:r>
            <a:endParaRPr lang="en-US" dirty="0"/>
          </a:p>
          <a:p>
            <a:pPr>
              <a:defRPr/>
            </a:pPr>
            <a:endParaRPr lang="en-US" dirty="0">
              <a:ea typeface="Calibri"/>
              <a:cs typeface="Calibri"/>
            </a:endParaRPr>
          </a:p>
          <a:p>
            <a:pPr>
              <a:defRPr/>
            </a:pPr>
            <a:r>
              <a:rPr lang="en-US" dirty="0">
                <a:ea typeface="Calibri"/>
                <a:cs typeface="Calibri"/>
              </a:rPr>
              <a:t>But wait, there's more.  The contents of an ACFR are defined by GASB.  That may sound reassuring at first, but the fact that a standard exists is only comforting on the surface.  In the middle of the chart are two very representative illustrations of the variety of reporting for just two of those thousand data points.  The upper item, an IT category, had over 170 variants in a subset of three states worth of analyzed ACFRs.  The lower item, buildings and improvements "only" had 24 variants.  </a:t>
            </a:r>
          </a:p>
          <a:p>
            <a:pPr>
              <a:defRPr/>
            </a:pPr>
            <a:endParaRPr lang="en-US" dirty="0">
              <a:ea typeface="Calibri"/>
              <a:cs typeface="Calibri"/>
            </a:endParaRPr>
          </a:p>
          <a:p>
            <a:pPr>
              <a:defRPr/>
            </a:pPr>
            <a:r>
              <a:rPr lang="en-US" dirty="0">
                <a:ea typeface="Calibri"/>
                <a:cs typeface="Calibri"/>
              </a:rPr>
              <a:t>What does that all add up to?   All the public data related to $3.3 trillion in taxpayer spending by state and local governments, is superficially available but effectively in ACFR Jail.</a:t>
            </a:r>
          </a:p>
        </p:txBody>
      </p:sp>
      <p:sp>
        <p:nvSpPr>
          <p:cNvPr id="4" name="Slide Number Placeholder 3"/>
          <p:cNvSpPr>
            <a:spLocks noGrp="1"/>
          </p:cNvSpPr>
          <p:nvPr>
            <p:ph type="sldNum" sz="quarter" idx="5"/>
          </p:nvPr>
        </p:nvSpPr>
        <p:spPr/>
        <p:txBody>
          <a:bodyPr/>
          <a:lstStyle/>
          <a:p>
            <a:fld id="{0A3A5A06-1C7E-4C51-A07C-A7E000B263F6}" type="slidenum">
              <a:rPr lang="en-US"/>
              <a:t>4</a:t>
            </a:fld>
            <a:endParaRPr lang="en-US" dirty="0"/>
          </a:p>
        </p:txBody>
      </p:sp>
    </p:spTree>
    <p:extLst>
      <p:ext uri="{BB962C8B-B14F-4D97-AF65-F5344CB8AC3E}">
        <p14:creationId xmlns:p14="http://schemas.microsoft.com/office/powerpoint/2010/main" val="94212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highlight>
                  <a:srgbClr val="FFFFFF"/>
                </a:highlight>
                <a:ea typeface="Calibri" panose="020F0502020204030204"/>
                <a:cs typeface="Calibri" panose="020F0502020204030204"/>
              </a:rPr>
              <a:t>So what are we doing about it?   We created Project Magilla.  </a:t>
            </a:r>
            <a:endParaRPr lang="en-US" dirty="0"/>
          </a:p>
          <a:p>
            <a:endParaRPr lang="en-US" dirty="0">
              <a:highlight>
                <a:srgbClr val="FFFFFF"/>
              </a:highlight>
              <a:ea typeface="Calibri" panose="020F0502020204030204"/>
              <a:cs typeface="Calibri" panose="020F0502020204030204"/>
            </a:endParaRPr>
          </a:p>
          <a:p>
            <a:r>
              <a:rPr lang="en-US" dirty="0">
                <a:highlight>
                  <a:srgbClr val="FFFFFF"/>
                </a:highlight>
                <a:ea typeface="Calibri" panose="020F0502020204030204"/>
                <a:cs typeface="Calibri" panose="020F0502020204030204"/>
              </a:rPr>
              <a:t>There is a little used English word megillah with an interesting etymology from Yiddish where it meant any long, tedious, or unnecessarily drawn out story.  To us, that's a fair representation of an ACFR today.  There was also a children's cartoon in the middle 60s called the Magilla Gorilla show.   Magilla was good natured, but a perpetual troublemaker and drain on his owner.   That's maybe a little cynical, but you can find a lot of tax payers that feel that way about some level of their state, county, or local government.  The show always ended with the mantra "We'll try again next week", which to us had huge parallels to the grit and persistence it will take to break the ACFRs out of jail and into the light, so they are both available and usable in a meaningful way.</a:t>
            </a:r>
            <a:endParaRPr lang="en-US" dirty="0">
              <a:ea typeface="Calibri"/>
              <a:cs typeface="Calibri"/>
            </a:endParaRPr>
          </a:p>
          <a:p>
            <a:endParaRPr lang="en-US" dirty="0">
              <a:highlight>
                <a:srgbClr val="FFFFFF"/>
              </a:highlight>
              <a:ea typeface="Calibri" panose="020F0502020204030204"/>
              <a:cs typeface="Calibri" panose="020F0502020204030204"/>
            </a:endParaRPr>
          </a:p>
          <a:p>
            <a:r>
              <a:rPr lang="en-US" dirty="0">
                <a:highlight>
                  <a:srgbClr val="FFFFFF"/>
                </a:highlight>
                <a:ea typeface="Calibri" panose="020F0502020204030204"/>
                <a:cs typeface="Calibri" panose="020F0502020204030204"/>
              </a:rPr>
              <a:t>When we open that door we:</a:t>
            </a:r>
            <a:endParaRPr lang="en-US" dirty="0">
              <a:highlight>
                <a:srgbClr val="FFFFFF"/>
              </a:highlight>
            </a:endParaRPr>
          </a:p>
          <a:p>
            <a:pPr marL="171450" indent="-171450">
              <a:buFont typeface="Symbol"/>
              <a:buChar char="•"/>
            </a:pPr>
            <a:r>
              <a:rPr lang="en-US" dirty="0">
                <a:highlight>
                  <a:srgbClr val="FFFFFF"/>
                </a:highlight>
              </a:rPr>
              <a:t>Facilitate public data storytelling at both the individual government atomic unit and for inter-governmental analysis by eliminating the barrier of gathering the data and extracting data points</a:t>
            </a:r>
            <a:endParaRPr lang="en-US" dirty="0">
              <a:highlight>
                <a:srgbClr val="FFFFFF"/>
              </a:highlight>
              <a:ea typeface="Calibri" panose="020F0502020204030204"/>
              <a:cs typeface="Calibri" panose="020F0502020204030204"/>
            </a:endParaRPr>
          </a:p>
          <a:p>
            <a:pPr marL="171450" indent="-171450">
              <a:buFont typeface="Symbol"/>
              <a:buChar char="•"/>
            </a:pPr>
            <a:r>
              <a:rPr lang="en-US" dirty="0">
                <a:highlight>
                  <a:srgbClr val="FFFFFF"/>
                </a:highlight>
              </a:rPr>
              <a:t>Enable a freemium model from no-fee access for individuals/appropriate organizations to for-fee services to larger user communities</a:t>
            </a:r>
            <a:endParaRPr lang="en-US" dirty="0">
              <a:highlight>
                <a:srgbClr val="FFFFFF"/>
              </a:highlight>
              <a:ea typeface="Calibri"/>
              <a:cs typeface="Calibri"/>
            </a:endParaRPr>
          </a:p>
          <a:p>
            <a:pPr marL="171450" indent="-171450">
              <a:buFont typeface="Symbol"/>
              <a:buChar char="•"/>
            </a:pPr>
            <a:r>
              <a:rPr lang="en-US" dirty="0">
                <a:highlight>
                  <a:srgbClr val="FFFFFF"/>
                </a:highlight>
              </a:rPr>
              <a:t>We can add value to the data beyond just liberating it to create meaningful derivative works </a:t>
            </a:r>
            <a:endParaRPr lang="en-US" dirty="0">
              <a:highlight>
                <a:srgbClr val="FFFFFF"/>
              </a:highlight>
              <a:ea typeface="Calibri" panose="020F0502020204030204"/>
              <a:cs typeface="Calibri" panose="020F0502020204030204"/>
            </a:endParaRPr>
          </a:p>
          <a:p>
            <a:pPr marL="171450" indent="-171450">
              <a:buFont typeface="Symbol"/>
              <a:buChar char="•"/>
            </a:pPr>
            <a:r>
              <a:rPr lang="en-US" dirty="0">
                <a:highlight>
                  <a:srgbClr val="FFFFFF"/>
                </a:highlight>
              </a:rPr>
              <a:t>We can create partnerships – profit and non-profit motivated – surrounding the use of this data (folks like the Reason Foundation, one or two state governments themselves, Strong Towns, and other groups have made some inroads here, but no one we have yet found is trying to pull it all together).</a:t>
            </a:r>
            <a:endParaRPr lang="en-US" dirty="0">
              <a:highlight>
                <a:srgbClr val="FFFFFF"/>
              </a:highlight>
              <a:ea typeface="Calibri" panose="020F0502020204030204"/>
              <a:cs typeface="Calibri" panose="020F0502020204030204"/>
            </a:endParaRPr>
          </a:p>
          <a:p>
            <a:pPr marL="171450" indent="-171450">
              <a:buFont typeface="Symbol"/>
              <a:buChar char="•"/>
            </a:pPr>
            <a:r>
              <a:rPr lang="en-US" dirty="0">
                <a:highlight>
                  <a:srgbClr val="FFFFFF"/>
                </a:highlight>
              </a:rPr>
              <a:t>Have an opportunity to reflect light on other freedom of information projects </a:t>
            </a:r>
            <a:endParaRPr lang="en-US" dirty="0">
              <a:highlight>
                <a:srgbClr val="FFFFFF"/>
              </a:highlight>
              <a:ea typeface="Calibri" panose="020F0502020204030204"/>
              <a:cs typeface="Calibri" panose="020F0502020204030204"/>
            </a:endParaRPr>
          </a:p>
          <a:p>
            <a:pPr marL="171450" indent="-171450">
              <a:buFont typeface="Symbol"/>
              <a:buChar char="•"/>
            </a:pPr>
            <a:r>
              <a:rPr lang="en-US" dirty="0">
                <a:highlight>
                  <a:srgbClr val="FFFFFF"/>
                </a:highlight>
              </a:rPr>
              <a:t>Sets a precedent for other, similar data aggregation programs to run through Tyche</a:t>
            </a:r>
          </a:p>
          <a:p>
            <a:endParaRPr lang="en-US" dirty="0">
              <a:highlight>
                <a:srgbClr val="FFFFFF"/>
              </a:highlight>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A3A5A06-1C7E-4C51-A07C-A7E000B263F6}" type="slidenum">
              <a:rPr lang="en-US"/>
              <a:t>5</a:t>
            </a:fld>
            <a:endParaRPr lang="en-US" dirty="0"/>
          </a:p>
        </p:txBody>
      </p:sp>
    </p:spTree>
    <p:extLst>
      <p:ext uri="{BB962C8B-B14F-4D97-AF65-F5344CB8AC3E}">
        <p14:creationId xmlns:p14="http://schemas.microsoft.com/office/powerpoint/2010/main" val="260474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ea typeface="Calibri"/>
                <a:cs typeface="Calibri"/>
              </a:rPr>
              <a:t>Currently we are building out our plan to get to meaningful scale.  That is measured by geographic coverage and data coverage.  We have proven the ability to extract important subsets of data from moderate sized subsets of ACFRs.  For example, to support StrongTowns Financial Decoders at mass scale across multiple states at once.  We’ve done a podcast with, and thoroughly enjoy working with. the StongTowns folks.   </a:t>
            </a:r>
          </a:p>
          <a:p>
            <a:endParaRPr lang="en-US" dirty="0">
              <a:ea typeface="Calibri"/>
              <a:cs typeface="Calibri"/>
            </a:endParaRPr>
          </a:p>
          <a:p>
            <a:r>
              <a:rPr lang="en-US" dirty="0">
                <a:ea typeface="Calibri"/>
                <a:cs typeface="Calibri"/>
              </a:rPr>
              <a:t>We are now experimenting with the most effective means of:</a:t>
            </a:r>
          </a:p>
          <a:p>
            <a:pPr marL="228600" indent="-228600">
              <a:buAutoNum type="arabicPeriod"/>
            </a:pPr>
            <a:r>
              <a:rPr lang="en-US" dirty="0">
                <a:ea typeface="Calibri"/>
                <a:cs typeface="Calibri"/>
              </a:rPr>
              <a:t>Finding all the ACFRs</a:t>
            </a:r>
          </a:p>
          <a:p>
            <a:pPr marL="228600" indent="-228600">
              <a:buAutoNum type="arabicPeriod"/>
            </a:pPr>
            <a:r>
              <a:rPr lang="en-US" dirty="0">
                <a:ea typeface="Calibri"/>
                <a:cs typeface="Calibri"/>
              </a:rPr>
              <a:t>Dealing with their significant differences</a:t>
            </a:r>
          </a:p>
          <a:p>
            <a:pPr marL="228600" indent="-228600">
              <a:buAutoNum type="arabicPeriod"/>
            </a:pPr>
            <a:r>
              <a:rPr lang="en-US" dirty="0">
                <a:ea typeface="Calibri"/>
                <a:cs typeface="Calibri"/>
              </a:rPr>
              <a:t>Assuring quality in the extraction</a:t>
            </a:r>
          </a:p>
          <a:p>
            <a:pPr marL="228600" indent="-228600">
              <a:buAutoNum type="arabicPeriod"/>
            </a:pPr>
            <a:r>
              <a:rPr lang="en-US" dirty="0">
                <a:ea typeface="Calibri"/>
                <a:cs typeface="Calibri"/>
              </a:rPr>
              <a:t>Tagging and proving a transition path to XBRL or iXBRL</a:t>
            </a:r>
          </a:p>
          <a:p>
            <a:pPr marL="228600" indent="-228600">
              <a:buAutoNum type="arabicPeriod"/>
            </a:pPr>
            <a:r>
              <a:rPr lang="en-US" dirty="0">
                <a:ea typeface="Calibri"/>
                <a:cs typeface="Calibri"/>
              </a:rPr>
              <a:t>Learning, learning, learning</a:t>
            </a:r>
          </a:p>
          <a:p>
            <a:endParaRPr lang="en-US" dirty="0">
              <a:ea typeface="Calibri"/>
              <a:cs typeface="Calibri"/>
            </a:endParaRPr>
          </a:p>
          <a:p>
            <a:r>
              <a:rPr lang="en-US" dirty="0">
                <a:ea typeface="Calibri"/>
                <a:cs typeface="Calibri"/>
              </a:rPr>
              <a:t>We are looking for kindred spirits.  Anything from following us on LinkedIn and Facebook so we can know our community to asking for us to support you in writing a data story about your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A3A5A06-1C7E-4C51-A07C-A7E000B263F6}" type="slidenum">
              <a:rPr lang="en-US"/>
              <a:t>6</a:t>
            </a:fld>
            <a:endParaRPr lang="en-US" dirty="0"/>
          </a:p>
        </p:txBody>
      </p:sp>
    </p:spTree>
    <p:extLst>
      <p:ext uri="{BB962C8B-B14F-4D97-AF65-F5344CB8AC3E}">
        <p14:creationId xmlns:p14="http://schemas.microsoft.com/office/powerpoint/2010/main" val="160735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A5A06-1C7E-4C51-A07C-A7E000B263F6}" type="slidenum">
              <a:rPr lang="en-US" smtClean="0"/>
              <a:t>7</a:t>
            </a:fld>
            <a:endParaRPr lang="en-US"/>
          </a:p>
        </p:txBody>
      </p:sp>
    </p:spTree>
    <p:extLst>
      <p:ext uri="{BB962C8B-B14F-4D97-AF65-F5344CB8AC3E}">
        <p14:creationId xmlns:p14="http://schemas.microsoft.com/office/powerpoint/2010/main" val="268933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company/tycheinsights/" TargetMode="External"/><Relationship Id="rId13" Type="http://schemas.openxmlformats.org/officeDocument/2006/relationships/image" Target="../media/image17.png"/><Relationship Id="rId18" Type="http://schemas.openxmlformats.org/officeDocument/2006/relationships/image" Target="../media/image1.png"/><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hyperlink" Target="https://www.mastodon.social/@TycheInsights" TargetMode="External"/><Relationship Id="rId17" Type="http://schemas.openxmlformats.org/officeDocument/2006/relationships/image" Target="../media/image19.jpe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s://www.x.com/tycheinsights"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calendly.com/keith-tycheinsights" TargetMode="External"/><Relationship Id="rId10" Type="http://schemas.openxmlformats.org/officeDocument/2006/relationships/hyperlink" Target="https://www.facebook.com/profile.php?id=61579646650055" TargetMode="External"/><Relationship Id="rId19" Type="http://schemas.openxmlformats.org/officeDocument/2006/relationships/image" Target="../media/image20.png"/><Relationship Id="rId4" Type="http://schemas.openxmlformats.org/officeDocument/2006/relationships/hyperlink" Target="https://www.reddit.com/user/tycheinsights/" TargetMode="External"/><Relationship Id="rId9" Type="http://schemas.openxmlformats.org/officeDocument/2006/relationships/image" Target="../media/image15.png"/><Relationship Id="rId14" Type="http://schemas.openxmlformats.org/officeDocument/2006/relationships/hyperlink" Target="mailto:keith@tycheinsigh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386" y="1122363"/>
            <a:ext cx="9801225" cy="2387600"/>
          </a:xfrm>
        </p:spPr>
        <p:txBody>
          <a:bodyPr>
            <a:normAutofit/>
          </a:bodyPr>
          <a:lstStyle/>
          <a:p>
            <a:r>
              <a:rPr lang="en-US" sz="7200"/>
              <a:t>Unlocking the $3.3 Trillion Information Jail</a:t>
            </a:r>
          </a:p>
        </p:txBody>
      </p:sp>
      <p:pic>
        <p:nvPicPr>
          <p:cNvPr id="5" name="Picture 4">
            <a:extLst>
              <a:ext uri="{FF2B5EF4-FFF2-40B4-BE49-F238E27FC236}">
                <a16:creationId xmlns:a16="http://schemas.microsoft.com/office/drawing/2014/main" id="{2730A44B-D239-02C6-F784-4554F5A18DBE}"/>
              </a:ext>
            </a:extLst>
          </p:cNvPr>
          <p:cNvPicPr>
            <a:picLocks noChangeAspect="1"/>
          </p:cNvPicPr>
          <p:nvPr/>
        </p:nvPicPr>
        <p:blipFill>
          <a:blip r:embed="rId3"/>
          <a:srcRect r="18889" b="22004"/>
          <a:stretch>
            <a:fillRect/>
          </a:stretch>
        </p:blipFill>
        <p:spPr>
          <a:xfrm>
            <a:off x="3692331" y="4516821"/>
            <a:ext cx="4807337" cy="1735989"/>
          </a:xfrm>
          <a:prstGeom prst="round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EBC6A9-D135-0356-AC12-17D3CCCE12AA}"/>
              </a:ext>
            </a:extLst>
          </p:cNvPr>
          <p:cNvPicPr>
            <a:picLocks noChangeAspect="1"/>
          </p:cNvPicPr>
          <p:nvPr/>
        </p:nvPicPr>
        <p:blipFill>
          <a:blip r:embed="rId3"/>
          <a:stretch>
            <a:fillRect/>
          </a:stretch>
        </p:blipFill>
        <p:spPr>
          <a:xfrm>
            <a:off x="6793737" y="2042332"/>
            <a:ext cx="5084450" cy="2773336"/>
          </a:xfrm>
          <a:prstGeom prst="roundRect">
            <a:avLst/>
          </a:prstGeom>
        </p:spPr>
      </p:pic>
      <p:pic>
        <p:nvPicPr>
          <p:cNvPr id="18" name="Picture 17">
            <a:extLst>
              <a:ext uri="{FF2B5EF4-FFF2-40B4-BE49-F238E27FC236}">
                <a16:creationId xmlns:a16="http://schemas.microsoft.com/office/drawing/2014/main" id="{48F4F9CB-99B3-4233-F834-26FE7021A4C9}"/>
              </a:ext>
            </a:extLst>
          </p:cNvPr>
          <p:cNvPicPr>
            <a:picLocks noChangeAspect="1"/>
          </p:cNvPicPr>
          <p:nvPr/>
        </p:nvPicPr>
        <p:blipFill>
          <a:blip r:embed="rId4"/>
          <a:stretch>
            <a:fillRect/>
          </a:stretch>
        </p:blipFill>
        <p:spPr>
          <a:xfrm>
            <a:off x="456905" y="287856"/>
            <a:ext cx="5986063" cy="5922443"/>
          </a:xfrm>
          <a:prstGeom prst="roundRect">
            <a:avLst>
              <a:gd name="adj" fmla="val 10417"/>
            </a:avLst>
          </a:prstGeom>
        </p:spPr>
      </p:pic>
      <p:pic>
        <p:nvPicPr>
          <p:cNvPr id="20" name="Picture 19">
            <a:extLst>
              <a:ext uri="{FF2B5EF4-FFF2-40B4-BE49-F238E27FC236}">
                <a16:creationId xmlns:a16="http://schemas.microsoft.com/office/drawing/2014/main" id="{B1164176-95F7-DFAB-2EE0-FA570934B4B6}"/>
              </a:ext>
            </a:extLst>
          </p:cNvPr>
          <p:cNvPicPr>
            <a:picLocks noChangeAspect="1"/>
          </p:cNvPicPr>
          <p:nvPr/>
        </p:nvPicPr>
        <p:blipFill>
          <a:blip r:embed="rId5"/>
          <a:srcRect l="2599" r="69861" b="19193"/>
          <a:stretch>
            <a:fillRect/>
          </a:stretch>
        </p:blipFill>
        <p:spPr>
          <a:xfrm>
            <a:off x="11508545" y="6119710"/>
            <a:ext cx="586450" cy="621220"/>
          </a:xfrm>
          <a:prstGeom prst="roundRect">
            <a:avLst/>
          </a:prstGeom>
        </p:spPr>
      </p:pic>
    </p:spTree>
    <p:extLst>
      <p:ext uri="{BB962C8B-B14F-4D97-AF65-F5344CB8AC3E}">
        <p14:creationId xmlns:p14="http://schemas.microsoft.com/office/powerpoint/2010/main" val="21307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alking in a warehouse&#10;&#10;AI-generated content may be incorrect.">
            <a:extLst>
              <a:ext uri="{FF2B5EF4-FFF2-40B4-BE49-F238E27FC236}">
                <a16:creationId xmlns:a16="http://schemas.microsoft.com/office/drawing/2014/main" id="{C76FF416-0EF0-6E3A-72B3-F7E67D6164FF}"/>
              </a:ext>
            </a:extLst>
          </p:cNvPr>
          <p:cNvPicPr>
            <a:picLocks noChangeAspect="1"/>
          </p:cNvPicPr>
          <p:nvPr/>
        </p:nvPicPr>
        <p:blipFill>
          <a:blip r:embed="rId3"/>
          <a:srcRect r="5422" b="3209"/>
          <a:stretch>
            <a:fillRect/>
          </a:stretch>
        </p:blipFill>
        <p:spPr>
          <a:xfrm>
            <a:off x="-2087" y="1071"/>
            <a:ext cx="12194913" cy="6850789"/>
          </a:xfrm>
          <a:prstGeom prst="rect">
            <a:avLst/>
          </a:prstGeom>
        </p:spPr>
      </p:pic>
    </p:spTree>
    <p:extLst>
      <p:ext uri="{BB962C8B-B14F-4D97-AF65-F5344CB8AC3E}">
        <p14:creationId xmlns:p14="http://schemas.microsoft.com/office/powerpoint/2010/main" val="133407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us Sign 10">
            <a:extLst>
              <a:ext uri="{FF2B5EF4-FFF2-40B4-BE49-F238E27FC236}">
                <a16:creationId xmlns:a16="http://schemas.microsoft.com/office/drawing/2014/main" id="{0D842032-8E8E-5B04-F286-683686090421}"/>
              </a:ext>
            </a:extLst>
          </p:cNvPr>
          <p:cNvSpPr/>
          <p:nvPr/>
        </p:nvSpPr>
        <p:spPr>
          <a:xfrm>
            <a:off x="2594246" y="2989792"/>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quals 11">
            <a:extLst>
              <a:ext uri="{FF2B5EF4-FFF2-40B4-BE49-F238E27FC236}">
                <a16:creationId xmlns:a16="http://schemas.microsoft.com/office/drawing/2014/main" id="{2025B575-2AAB-886B-503E-5EB5E9B3A2F4}"/>
              </a:ext>
            </a:extLst>
          </p:cNvPr>
          <p:cNvSpPr/>
          <p:nvPr/>
        </p:nvSpPr>
        <p:spPr>
          <a:xfrm>
            <a:off x="6573476" y="2971800"/>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FA7EDEFD-F476-055E-7D8A-293CFACAD621}"/>
              </a:ext>
            </a:extLst>
          </p:cNvPr>
          <p:cNvPicPr>
            <a:picLocks noChangeAspect="1"/>
          </p:cNvPicPr>
          <p:nvPr/>
        </p:nvPicPr>
        <p:blipFill>
          <a:blip r:embed="rId3"/>
          <a:srcRect l="2599" r="69861" b="19193"/>
          <a:stretch>
            <a:fillRect/>
          </a:stretch>
        </p:blipFill>
        <p:spPr>
          <a:xfrm>
            <a:off x="11508545" y="6119710"/>
            <a:ext cx="586450" cy="621220"/>
          </a:xfrm>
          <a:prstGeom prst="roundRect">
            <a:avLst/>
          </a:prstGeom>
        </p:spPr>
      </p:pic>
      <p:pic>
        <p:nvPicPr>
          <p:cNvPr id="19" name="Picture 18">
            <a:extLst>
              <a:ext uri="{FF2B5EF4-FFF2-40B4-BE49-F238E27FC236}">
                <a16:creationId xmlns:a16="http://schemas.microsoft.com/office/drawing/2014/main" id="{9BBA0027-D8A1-DEC5-7A91-D67F6C48488E}"/>
              </a:ext>
            </a:extLst>
          </p:cNvPr>
          <p:cNvPicPr>
            <a:picLocks noChangeAspect="1"/>
          </p:cNvPicPr>
          <p:nvPr/>
        </p:nvPicPr>
        <p:blipFill>
          <a:blip r:embed="rId4"/>
          <a:srcRect l="9581" r="8632"/>
          <a:stretch>
            <a:fillRect/>
          </a:stretch>
        </p:blipFill>
        <p:spPr>
          <a:xfrm>
            <a:off x="7759532" y="2073872"/>
            <a:ext cx="4192588" cy="2796117"/>
          </a:xfrm>
          <a:prstGeom prst="roundRect">
            <a:avLst/>
          </a:prstGeom>
        </p:spPr>
      </p:pic>
      <p:pic>
        <p:nvPicPr>
          <p:cNvPr id="31" name="Picture 30">
            <a:extLst>
              <a:ext uri="{FF2B5EF4-FFF2-40B4-BE49-F238E27FC236}">
                <a16:creationId xmlns:a16="http://schemas.microsoft.com/office/drawing/2014/main" id="{75F473FC-1F51-38F0-FFA8-9C3C93C0E338}"/>
              </a:ext>
            </a:extLst>
          </p:cNvPr>
          <p:cNvPicPr>
            <a:picLocks noChangeAspect="1"/>
          </p:cNvPicPr>
          <p:nvPr/>
        </p:nvPicPr>
        <p:blipFill>
          <a:blip r:embed="rId5"/>
          <a:stretch>
            <a:fillRect/>
          </a:stretch>
        </p:blipFill>
        <p:spPr>
          <a:xfrm>
            <a:off x="535398" y="339223"/>
            <a:ext cx="1512592" cy="6215538"/>
          </a:xfrm>
          <a:prstGeom prst="roundRect">
            <a:avLst/>
          </a:prstGeom>
        </p:spPr>
      </p:pic>
      <p:pic>
        <p:nvPicPr>
          <p:cNvPr id="33" name="Picture 32">
            <a:extLst>
              <a:ext uri="{FF2B5EF4-FFF2-40B4-BE49-F238E27FC236}">
                <a16:creationId xmlns:a16="http://schemas.microsoft.com/office/drawing/2014/main" id="{BE538D0A-2BA6-F62E-E7C9-004C5C9F366A}"/>
              </a:ext>
            </a:extLst>
          </p:cNvPr>
          <p:cNvPicPr>
            <a:picLocks noChangeAspect="1"/>
          </p:cNvPicPr>
          <p:nvPr/>
        </p:nvPicPr>
        <p:blipFill>
          <a:blip r:embed="rId6"/>
          <a:stretch>
            <a:fillRect/>
          </a:stretch>
        </p:blipFill>
        <p:spPr>
          <a:xfrm>
            <a:off x="3975419" y="389101"/>
            <a:ext cx="2403486" cy="6165660"/>
          </a:xfrm>
          <a:prstGeom prst="roundRect">
            <a:avLst/>
          </a:prstGeom>
        </p:spPr>
      </p:pic>
    </p:spTree>
    <p:extLst>
      <p:ext uri="{BB962C8B-B14F-4D97-AF65-F5344CB8AC3E}">
        <p14:creationId xmlns:p14="http://schemas.microsoft.com/office/powerpoint/2010/main" val="3774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EEFFB-4B94-0776-4EF4-5DB6EBB9A022}"/>
              </a:ext>
            </a:extLst>
          </p:cNvPr>
          <p:cNvPicPr>
            <a:picLocks noChangeAspect="1"/>
          </p:cNvPicPr>
          <p:nvPr/>
        </p:nvPicPr>
        <p:blipFill>
          <a:blip r:embed="rId3"/>
          <a:srcRect l="2599" r="69861" b="19193"/>
          <a:stretch>
            <a:fillRect/>
          </a:stretch>
        </p:blipFill>
        <p:spPr>
          <a:xfrm>
            <a:off x="11508545" y="6119710"/>
            <a:ext cx="586450" cy="621220"/>
          </a:xfrm>
          <a:prstGeom prst="roundRect">
            <a:avLst/>
          </a:prstGeom>
        </p:spPr>
      </p:pic>
      <p:pic>
        <p:nvPicPr>
          <p:cNvPr id="7" name="Picture 6">
            <a:extLst>
              <a:ext uri="{FF2B5EF4-FFF2-40B4-BE49-F238E27FC236}">
                <a16:creationId xmlns:a16="http://schemas.microsoft.com/office/drawing/2014/main" id="{FAA00C2F-101A-8C49-2083-EDD86901855E}"/>
              </a:ext>
            </a:extLst>
          </p:cNvPr>
          <p:cNvPicPr>
            <a:picLocks noChangeAspect="1"/>
          </p:cNvPicPr>
          <p:nvPr/>
        </p:nvPicPr>
        <p:blipFill>
          <a:blip r:embed="rId4"/>
          <a:stretch>
            <a:fillRect/>
          </a:stretch>
        </p:blipFill>
        <p:spPr>
          <a:xfrm>
            <a:off x="5201186" y="1182057"/>
            <a:ext cx="6714269" cy="4493886"/>
          </a:xfrm>
          <a:prstGeom prst="rect">
            <a:avLst/>
          </a:prstGeom>
        </p:spPr>
      </p:pic>
      <p:pic>
        <p:nvPicPr>
          <p:cNvPr id="9" name="Picture 8">
            <a:extLst>
              <a:ext uri="{FF2B5EF4-FFF2-40B4-BE49-F238E27FC236}">
                <a16:creationId xmlns:a16="http://schemas.microsoft.com/office/drawing/2014/main" id="{E8C5C512-8EF3-AB22-1AFD-67EC9FAA7153}"/>
              </a:ext>
            </a:extLst>
          </p:cNvPr>
          <p:cNvPicPr>
            <a:picLocks noChangeAspect="1"/>
          </p:cNvPicPr>
          <p:nvPr/>
        </p:nvPicPr>
        <p:blipFill>
          <a:blip r:embed="rId5"/>
          <a:stretch>
            <a:fillRect/>
          </a:stretch>
        </p:blipFill>
        <p:spPr>
          <a:xfrm>
            <a:off x="372740" y="1163963"/>
            <a:ext cx="4542160" cy="4493886"/>
          </a:xfrm>
          <a:prstGeom prst="roundRect">
            <a:avLst/>
          </a:prstGeom>
        </p:spPr>
      </p:pic>
    </p:spTree>
    <p:extLst>
      <p:ext uri="{BB962C8B-B14F-4D97-AF65-F5344CB8AC3E}">
        <p14:creationId xmlns:p14="http://schemas.microsoft.com/office/powerpoint/2010/main" val="249174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FB77AB-3769-4C69-4C06-0EAB6940503F}"/>
              </a:ext>
            </a:extLst>
          </p:cNvPr>
          <p:cNvPicPr>
            <a:picLocks noChangeAspect="1"/>
          </p:cNvPicPr>
          <p:nvPr/>
        </p:nvPicPr>
        <p:blipFill>
          <a:blip r:embed="rId3"/>
          <a:srcRect l="2599" r="69861" b="19193"/>
          <a:stretch>
            <a:fillRect/>
          </a:stretch>
        </p:blipFill>
        <p:spPr>
          <a:xfrm>
            <a:off x="11508545" y="6119710"/>
            <a:ext cx="586450" cy="621220"/>
          </a:xfrm>
          <a:prstGeom prst="roundRect">
            <a:avLst/>
          </a:prstGeom>
        </p:spPr>
      </p:pic>
      <p:pic>
        <p:nvPicPr>
          <p:cNvPr id="5" name="Picture 4">
            <a:extLst>
              <a:ext uri="{FF2B5EF4-FFF2-40B4-BE49-F238E27FC236}">
                <a16:creationId xmlns:a16="http://schemas.microsoft.com/office/drawing/2014/main" id="{CEB12A58-BBB5-C73D-8DB4-CE42C8CA3584}"/>
              </a:ext>
            </a:extLst>
          </p:cNvPr>
          <p:cNvPicPr>
            <a:picLocks noChangeAspect="1"/>
          </p:cNvPicPr>
          <p:nvPr/>
        </p:nvPicPr>
        <p:blipFill>
          <a:blip r:embed="rId4"/>
          <a:stretch>
            <a:fillRect/>
          </a:stretch>
        </p:blipFill>
        <p:spPr>
          <a:xfrm>
            <a:off x="1343025" y="589684"/>
            <a:ext cx="9256712" cy="5049116"/>
          </a:xfrm>
          <a:prstGeom prst="roundRect">
            <a:avLst/>
          </a:prstGeom>
        </p:spPr>
      </p:pic>
    </p:spTree>
    <p:extLst>
      <p:ext uri="{BB962C8B-B14F-4D97-AF65-F5344CB8AC3E}">
        <p14:creationId xmlns:p14="http://schemas.microsoft.com/office/powerpoint/2010/main" val="219405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C22467-E241-6386-B552-58839D61B1DA}"/>
              </a:ext>
            </a:extLst>
          </p:cNvPr>
          <p:cNvSpPr>
            <a:spLocks noGrp="1"/>
          </p:cNvSpPr>
          <p:nvPr>
            <p:ph type="title"/>
          </p:nvPr>
        </p:nvSpPr>
        <p:spPr/>
        <p:txBody>
          <a:bodyPr/>
          <a:lstStyle/>
          <a:p>
            <a:pPr algn="ctr"/>
            <a:r>
              <a:rPr lang="en-US"/>
              <a:t>Can we help you tell a story?   Let’s find out…</a:t>
            </a:r>
          </a:p>
        </p:txBody>
      </p:sp>
      <p:pic>
        <p:nvPicPr>
          <p:cNvPr id="6" name="Content Placeholder 5">
            <a:extLst>
              <a:ext uri="{FF2B5EF4-FFF2-40B4-BE49-F238E27FC236}">
                <a16:creationId xmlns:a16="http://schemas.microsoft.com/office/drawing/2014/main" id="{010E9C6A-87CE-91F9-ACAF-2D3020D1766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1306" t="3738" r="14374" b="39445"/>
          <a:stretch>
            <a:fillRect/>
          </a:stretch>
        </p:blipFill>
        <p:spPr>
          <a:xfrm>
            <a:off x="10423716" y="4088299"/>
            <a:ext cx="1405430" cy="1539208"/>
          </a:xfrm>
          <a:prstGeom prst="roundRect">
            <a:avLst>
              <a:gd name="adj" fmla="val 6946"/>
            </a:avLst>
          </a:prstGeom>
        </p:spPr>
      </p:pic>
      <p:sp>
        <p:nvSpPr>
          <p:cNvPr id="11" name="Content Placeholder 10">
            <a:extLst>
              <a:ext uri="{FF2B5EF4-FFF2-40B4-BE49-F238E27FC236}">
                <a16:creationId xmlns:a16="http://schemas.microsoft.com/office/drawing/2014/main" id="{BC67BDBE-E0B3-C366-718F-651CEBCAECBE}"/>
              </a:ext>
            </a:extLst>
          </p:cNvPr>
          <p:cNvSpPr>
            <a:spLocks noGrp="1"/>
          </p:cNvSpPr>
          <p:nvPr>
            <p:ph sz="half" idx="2"/>
          </p:nvPr>
        </p:nvSpPr>
        <p:spPr>
          <a:xfrm>
            <a:off x="5410200" y="4160553"/>
            <a:ext cx="4667903" cy="1487692"/>
          </a:xfrm>
        </p:spPr>
        <p:txBody>
          <a:bodyPr vert="horz" lIns="91440" tIns="45720" rIns="91440" bIns="45720" rtlCol="0" anchor="t">
            <a:normAutofit/>
          </a:bodyPr>
          <a:lstStyle/>
          <a:p>
            <a:pPr marL="0" indent="0">
              <a:buNone/>
            </a:pPr>
            <a:r>
              <a:rPr lang="en-US" sz="2000"/>
              <a:t>I am a human and technology optimist who hopes people of arbitrarily different opinions can use Tyche to revive information trust via constructive, calm, and competent civic discourse.</a:t>
            </a:r>
          </a:p>
        </p:txBody>
      </p:sp>
      <p:sp>
        <p:nvSpPr>
          <p:cNvPr id="15" name="TextBox 14">
            <a:extLst>
              <a:ext uri="{FF2B5EF4-FFF2-40B4-BE49-F238E27FC236}">
                <a16:creationId xmlns:a16="http://schemas.microsoft.com/office/drawing/2014/main" id="{E13CD88B-EB8D-19BA-85D8-6E07374E4503}"/>
              </a:ext>
            </a:extLst>
          </p:cNvPr>
          <p:cNvSpPr txBox="1"/>
          <p:nvPr/>
        </p:nvSpPr>
        <p:spPr>
          <a:xfrm>
            <a:off x="838200" y="4154349"/>
            <a:ext cx="3329940" cy="338554"/>
          </a:xfrm>
          <a:prstGeom prst="rect">
            <a:avLst/>
          </a:prstGeom>
          <a:noFill/>
        </p:spPr>
        <p:txBody>
          <a:bodyPr wrap="square">
            <a:spAutoFit/>
          </a:bodyPr>
          <a:lstStyle/>
          <a:p>
            <a:r>
              <a:rPr lang="en-US" sz="1600"/>
              <a:t>reddit.com/user/tycheinsights/</a:t>
            </a:r>
          </a:p>
        </p:txBody>
      </p:sp>
      <p:sp>
        <p:nvSpPr>
          <p:cNvPr id="19" name="TextBox 18">
            <a:extLst>
              <a:ext uri="{FF2B5EF4-FFF2-40B4-BE49-F238E27FC236}">
                <a16:creationId xmlns:a16="http://schemas.microsoft.com/office/drawing/2014/main" id="{41499B5A-DE93-A027-7CAA-C2EE0A86D691}"/>
              </a:ext>
            </a:extLst>
          </p:cNvPr>
          <p:cNvSpPr txBox="1"/>
          <p:nvPr/>
        </p:nvSpPr>
        <p:spPr>
          <a:xfrm>
            <a:off x="838200" y="3558216"/>
            <a:ext cx="2419350" cy="338554"/>
          </a:xfrm>
          <a:prstGeom prst="rect">
            <a:avLst/>
          </a:prstGeom>
          <a:noFill/>
        </p:spPr>
        <p:txBody>
          <a:bodyPr wrap="square">
            <a:spAutoFit/>
          </a:bodyPr>
          <a:lstStyle/>
          <a:p>
            <a:r>
              <a:rPr lang="en-US" sz="1600"/>
              <a:t>x.com/tycheinsights</a:t>
            </a:r>
          </a:p>
        </p:txBody>
      </p:sp>
      <p:sp>
        <p:nvSpPr>
          <p:cNvPr id="21" name="TextBox 20">
            <a:extLst>
              <a:ext uri="{FF2B5EF4-FFF2-40B4-BE49-F238E27FC236}">
                <a16:creationId xmlns:a16="http://schemas.microsoft.com/office/drawing/2014/main" id="{5014C029-1D8C-2118-2B58-5A89000E1C18}"/>
              </a:ext>
            </a:extLst>
          </p:cNvPr>
          <p:cNvSpPr txBox="1"/>
          <p:nvPr/>
        </p:nvSpPr>
        <p:spPr>
          <a:xfrm>
            <a:off x="838200" y="2962083"/>
            <a:ext cx="3508736" cy="338554"/>
          </a:xfrm>
          <a:prstGeom prst="rect">
            <a:avLst/>
          </a:prstGeom>
          <a:noFill/>
        </p:spPr>
        <p:txBody>
          <a:bodyPr wrap="square">
            <a:spAutoFit/>
          </a:bodyPr>
          <a:lstStyle/>
          <a:p>
            <a:r>
              <a:rPr lang="en-US" sz="1600"/>
              <a:t>linkedin.com/company/tycheinsights/</a:t>
            </a:r>
          </a:p>
        </p:txBody>
      </p:sp>
      <p:sp>
        <p:nvSpPr>
          <p:cNvPr id="25" name="TextBox 24">
            <a:extLst>
              <a:ext uri="{FF2B5EF4-FFF2-40B4-BE49-F238E27FC236}">
                <a16:creationId xmlns:a16="http://schemas.microsoft.com/office/drawing/2014/main" id="{BB88D33A-BE73-A966-6486-042D9D7C8A77}"/>
              </a:ext>
            </a:extLst>
          </p:cNvPr>
          <p:cNvSpPr txBox="1"/>
          <p:nvPr/>
        </p:nvSpPr>
        <p:spPr>
          <a:xfrm>
            <a:off x="828675" y="4804198"/>
            <a:ext cx="4438650" cy="338554"/>
          </a:xfrm>
          <a:prstGeom prst="rect">
            <a:avLst/>
          </a:prstGeom>
          <a:noFill/>
        </p:spPr>
        <p:txBody>
          <a:bodyPr wrap="square">
            <a:spAutoFit/>
          </a:bodyPr>
          <a:lstStyle/>
          <a:p>
            <a:r>
              <a:rPr lang="en-US" sz="1600"/>
              <a:t>facebook.com/profile.php?id=61579646650055</a:t>
            </a:r>
          </a:p>
        </p:txBody>
      </p:sp>
      <p:sp>
        <p:nvSpPr>
          <p:cNvPr id="27" name="TextBox 26">
            <a:extLst>
              <a:ext uri="{FF2B5EF4-FFF2-40B4-BE49-F238E27FC236}">
                <a16:creationId xmlns:a16="http://schemas.microsoft.com/office/drawing/2014/main" id="{4229BD23-A343-C1CD-C29A-92419060C489}"/>
              </a:ext>
            </a:extLst>
          </p:cNvPr>
          <p:cNvSpPr txBox="1"/>
          <p:nvPr/>
        </p:nvSpPr>
        <p:spPr>
          <a:xfrm>
            <a:off x="838200" y="5427190"/>
            <a:ext cx="3714750" cy="338554"/>
          </a:xfrm>
          <a:prstGeom prst="rect">
            <a:avLst/>
          </a:prstGeom>
          <a:noFill/>
        </p:spPr>
        <p:txBody>
          <a:bodyPr wrap="square">
            <a:spAutoFit/>
          </a:bodyPr>
          <a:lstStyle/>
          <a:p>
            <a:r>
              <a:rPr lang="en-US" sz="1600"/>
              <a:t>mastodon.social/@TycheInsights</a:t>
            </a:r>
          </a:p>
        </p:txBody>
      </p:sp>
      <p:pic>
        <p:nvPicPr>
          <p:cNvPr id="31" name="Picture 30">
            <a:hlinkClick r:id="rId4"/>
            <a:extLst>
              <a:ext uri="{FF2B5EF4-FFF2-40B4-BE49-F238E27FC236}">
                <a16:creationId xmlns:a16="http://schemas.microsoft.com/office/drawing/2014/main" id="{427B1A26-01BE-B0A9-B978-C89782A75976}"/>
              </a:ext>
            </a:extLst>
          </p:cNvPr>
          <p:cNvPicPr>
            <a:picLocks noChangeAspect="1"/>
          </p:cNvPicPr>
          <p:nvPr/>
        </p:nvPicPr>
        <p:blipFill>
          <a:blip r:embed="rId5"/>
          <a:stretch>
            <a:fillRect/>
          </a:stretch>
        </p:blipFill>
        <p:spPr>
          <a:xfrm>
            <a:off x="217233" y="4094728"/>
            <a:ext cx="603535" cy="488575"/>
          </a:xfrm>
          <a:prstGeom prst="roundRect">
            <a:avLst>
              <a:gd name="adj" fmla="val 25762"/>
            </a:avLst>
          </a:prstGeom>
        </p:spPr>
      </p:pic>
      <p:pic>
        <p:nvPicPr>
          <p:cNvPr id="33" name="Picture 32">
            <a:hlinkClick r:id="rId6"/>
            <a:extLst>
              <a:ext uri="{FF2B5EF4-FFF2-40B4-BE49-F238E27FC236}">
                <a16:creationId xmlns:a16="http://schemas.microsoft.com/office/drawing/2014/main" id="{BDF7B034-4E0E-E854-502F-83E384F0D58E}"/>
              </a:ext>
            </a:extLst>
          </p:cNvPr>
          <p:cNvPicPr>
            <a:picLocks noChangeAspect="1"/>
          </p:cNvPicPr>
          <p:nvPr/>
        </p:nvPicPr>
        <p:blipFill>
          <a:blip r:embed="rId7"/>
          <a:stretch>
            <a:fillRect/>
          </a:stretch>
        </p:blipFill>
        <p:spPr>
          <a:xfrm>
            <a:off x="261856" y="3480152"/>
            <a:ext cx="514288" cy="488574"/>
          </a:xfrm>
          <a:prstGeom prst="roundRect">
            <a:avLst>
              <a:gd name="adj" fmla="val 22906"/>
            </a:avLst>
          </a:prstGeom>
        </p:spPr>
      </p:pic>
      <p:pic>
        <p:nvPicPr>
          <p:cNvPr id="35" name="Picture 34">
            <a:hlinkClick r:id="rId8"/>
            <a:extLst>
              <a:ext uri="{FF2B5EF4-FFF2-40B4-BE49-F238E27FC236}">
                <a16:creationId xmlns:a16="http://schemas.microsoft.com/office/drawing/2014/main" id="{72CD5710-6DAF-0B8C-BF3D-F45EFF5D5642}"/>
              </a:ext>
            </a:extLst>
          </p:cNvPr>
          <p:cNvPicPr>
            <a:picLocks noChangeAspect="1"/>
          </p:cNvPicPr>
          <p:nvPr/>
        </p:nvPicPr>
        <p:blipFill>
          <a:blip r:embed="rId9"/>
          <a:stretch>
            <a:fillRect/>
          </a:stretch>
        </p:blipFill>
        <p:spPr>
          <a:xfrm>
            <a:off x="264683" y="2865575"/>
            <a:ext cx="508634" cy="508634"/>
          </a:xfrm>
          <a:prstGeom prst="roundRect">
            <a:avLst>
              <a:gd name="adj" fmla="val 21161"/>
            </a:avLst>
          </a:prstGeom>
        </p:spPr>
      </p:pic>
      <p:pic>
        <p:nvPicPr>
          <p:cNvPr id="37" name="Picture 36">
            <a:hlinkClick r:id="rId10"/>
            <a:extLst>
              <a:ext uri="{FF2B5EF4-FFF2-40B4-BE49-F238E27FC236}">
                <a16:creationId xmlns:a16="http://schemas.microsoft.com/office/drawing/2014/main" id="{1F1FA962-770B-275E-AAA7-BA1183BF5A55}"/>
              </a:ext>
            </a:extLst>
          </p:cNvPr>
          <p:cNvPicPr>
            <a:picLocks noChangeAspect="1"/>
          </p:cNvPicPr>
          <p:nvPr/>
        </p:nvPicPr>
        <p:blipFill>
          <a:blip r:embed="rId11"/>
          <a:srcRect b="6250"/>
          <a:stretch>
            <a:fillRect/>
          </a:stretch>
        </p:blipFill>
        <p:spPr>
          <a:xfrm>
            <a:off x="264683" y="4709306"/>
            <a:ext cx="508634" cy="508634"/>
          </a:xfrm>
          <a:prstGeom prst="roundRect">
            <a:avLst/>
          </a:prstGeom>
        </p:spPr>
      </p:pic>
      <p:pic>
        <p:nvPicPr>
          <p:cNvPr id="39" name="Picture 38">
            <a:hlinkClick r:id="rId12"/>
            <a:extLst>
              <a:ext uri="{FF2B5EF4-FFF2-40B4-BE49-F238E27FC236}">
                <a16:creationId xmlns:a16="http://schemas.microsoft.com/office/drawing/2014/main" id="{22558C91-82F9-55B1-D77D-855CED9289A3}"/>
              </a:ext>
            </a:extLst>
          </p:cNvPr>
          <p:cNvPicPr>
            <a:picLocks noChangeAspect="1"/>
          </p:cNvPicPr>
          <p:nvPr/>
        </p:nvPicPr>
        <p:blipFill>
          <a:blip r:embed="rId13"/>
          <a:srcRect b="6250"/>
          <a:stretch>
            <a:fillRect/>
          </a:stretch>
        </p:blipFill>
        <p:spPr>
          <a:xfrm>
            <a:off x="264683" y="5333912"/>
            <a:ext cx="508634" cy="508634"/>
          </a:xfrm>
          <a:prstGeom prst="roundRect">
            <a:avLst/>
          </a:prstGeom>
        </p:spPr>
      </p:pic>
      <p:sp>
        <p:nvSpPr>
          <p:cNvPr id="40" name="Content Placeholder 10">
            <a:extLst>
              <a:ext uri="{FF2B5EF4-FFF2-40B4-BE49-F238E27FC236}">
                <a16:creationId xmlns:a16="http://schemas.microsoft.com/office/drawing/2014/main" id="{927B689C-3F0E-6595-81F6-DB125C5482CC}"/>
              </a:ext>
            </a:extLst>
          </p:cNvPr>
          <p:cNvSpPr txBox="1">
            <a:spLocks/>
          </p:cNvSpPr>
          <p:nvPr/>
        </p:nvSpPr>
        <p:spPr>
          <a:xfrm>
            <a:off x="5436474" y="1514393"/>
            <a:ext cx="4597835" cy="16347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With decades at the intersection of data and business for diverse industries, I have expertise in all manner of public data from all levels of government.  I am energized about the potential for Tyche to use that knowledge for good.</a:t>
            </a:r>
          </a:p>
        </p:txBody>
      </p:sp>
      <p:sp>
        <p:nvSpPr>
          <p:cNvPr id="42" name="TextBox 41">
            <a:extLst>
              <a:ext uri="{FF2B5EF4-FFF2-40B4-BE49-F238E27FC236}">
                <a16:creationId xmlns:a16="http://schemas.microsoft.com/office/drawing/2014/main" id="{95F92640-FCA7-CE29-CA5F-39BB9DB2A970}"/>
              </a:ext>
            </a:extLst>
          </p:cNvPr>
          <p:cNvSpPr txBox="1"/>
          <p:nvPr/>
        </p:nvSpPr>
        <p:spPr>
          <a:xfrm>
            <a:off x="5444487" y="5900664"/>
            <a:ext cx="4287734" cy="692497"/>
          </a:xfrm>
          <a:prstGeom prst="rect">
            <a:avLst/>
          </a:prstGeom>
          <a:noFill/>
        </p:spPr>
        <p:txBody>
          <a:bodyPr wrap="square">
            <a:spAutoFit/>
          </a:bodyPr>
          <a:lstStyle/>
          <a:p>
            <a:r>
              <a:rPr lang="en-US">
                <a:hlinkClick r:id="rId14"/>
              </a:rPr>
              <a:t>keith@tycheinsights.com</a:t>
            </a:r>
            <a:endParaRPr lang="en-US"/>
          </a:p>
          <a:p>
            <a:endParaRPr lang="en-US" sz="300"/>
          </a:p>
          <a:p>
            <a:r>
              <a:rPr lang="en-US">
                <a:hlinkClick r:id="rId15"/>
              </a:rPr>
              <a:t>https://calendly.com/keith-tycheinsights</a:t>
            </a:r>
            <a:endParaRPr lang="en-US"/>
          </a:p>
        </p:txBody>
      </p:sp>
      <p:pic>
        <p:nvPicPr>
          <p:cNvPr id="44" name="Picture 43">
            <a:extLst>
              <a:ext uri="{FF2B5EF4-FFF2-40B4-BE49-F238E27FC236}">
                <a16:creationId xmlns:a16="http://schemas.microsoft.com/office/drawing/2014/main" id="{6ABD0850-D05F-C8EB-DF19-F6949595DEA7}"/>
              </a:ext>
            </a:extLst>
          </p:cNvPr>
          <p:cNvPicPr>
            <a:picLocks noChangeAspect="1"/>
          </p:cNvPicPr>
          <p:nvPr/>
        </p:nvPicPr>
        <p:blipFill>
          <a:blip r:embed="rId16"/>
          <a:stretch>
            <a:fillRect/>
          </a:stretch>
        </p:blipFill>
        <p:spPr>
          <a:xfrm>
            <a:off x="9974865" y="5740331"/>
            <a:ext cx="901478" cy="903677"/>
          </a:xfrm>
          <a:prstGeom prst="rect">
            <a:avLst/>
          </a:prstGeom>
        </p:spPr>
      </p:pic>
      <p:pic>
        <p:nvPicPr>
          <p:cNvPr id="45" name="Picture 44">
            <a:hlinkClick r:id="rId8"/>
            <a:extLst>
              <a:ext uri="{FF2B5EF4-FFF2-40B4-BE49-F238E27FC236}">
                <a16:creationId xmlns:a16="http://schemas.microsoft.com/office/drawing/2014/main" id="{BC5949A2-7623-A35F-08C3-FE2FD0A452A5}"/>
              </a:ext>
            </a:extLst>
          </p:cNvPr>
          <p:cNvPicPr>
            <a:picLocks noChangeAspect="1"/>
          </p:cNvPicPr>
          <p:nvPr/>
        </p:nvPicPr>
        <p:blipFill>
          <a:blip r:embed="rId9"/>
          <a:stretch>
            <a:fillRect/>
          </a:stretch>
        </p:blipFill>
        <p:spPr>
          <a:xfrm>
            <a:off x="11527599" y="5937852"/>
            <a:ext cx="508634" cy="508634"/>
          </a:xfrm>
          <a:prstGeom prst="roundRect">
            <a:avLst>
              <a:gd name="adj" fmla="val 21161"/>
            </a:avLst>
          </a:prstGeom>
        </p:spPr>
      </p:pic>
      <p:sp>
        <p:nvSpPr>
          <p:cNvPr id="2" name="Rectangle: Rounded Corners 1">
            <a:extLst>
              <a:ext uri="{FF2B5EF4-FFF2-40B4-BE49-F238E27FC236}">
                <a16:creationId xmlns:a16="http://schemas.microsoft.com/office/drawing/2014/main" id="{D880D982-4370-7D83-CC48-04CB4CD6E549}"/>
              </a:ext>
            </a:extLst>
          </p:cNvPr>
          <p:cNvSpPr/>
          <p:nvPr/>
        </p:nvSpPr>
        <p:spPr>
          <a:xfrm>
            <a:off x="215873" y="2794835"/>
            <a:ext cx="4131063" cy="609251"/>
          </a:xfrm>
          <a:prstGeom prst="roundRect">
            <a:avLst/>
          </a:prstGeom>
          <a:noFill/>
          <a:ln w="28575">
            <a:solidFill>
              <a:srgbClr val="C4DC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glasses and a suit&#10;&#10;AI-generated content may be incorrect.">
            <a:extLst>
              <a:ext uri="{FF2B5EF4-FFF2-40B4-BE49-F238E27FC236}">
                <a16:creationId xmlns:a16="http://schemas.microsoft.com/office/drawing/2014/main" id="{EA9EDD6D-3EC9-CAB5-9095-C9FE347303A5}"/>
              </a:ext>
            </a:extLst>
          </p:cNvPr>
          <p:cNvPicPr>
            <a:picLocks noChangeAspect="1"/>
          </p:cNvPicPr>
          <p:nvPr/>
        </p:nvPicPr>
        <p:blipFill>
          <a:blip r:embed="rId17"/>
          <a:stretch>
            <a:fillRect/>
          </a:stretch>
        </p:blipFill>
        <p:spPr>
          <a:xfrm>
            <a:off x="10423716" y="1600342"/>
            <a:ext cx="1405430" cy="1405430"/>
          </a:xfrm>
          <a:prstGeom prst="roundRect">
            <a:avLst>
              <a:gd name="adj" fmla="val 9593"/>
            </a:avLst>
          </a:prstGeom>
        </p:spPr>
      </p:pic>
      <p:sp>
        <p:nvSpPr>
          <p:cNvPr id="8" name="TextBox 7">
            <a:extLst>
              <a:ext uri="{FF2B5EF4-FFF2-40B4-BE49-F238E27FC236}">
                <a16:creationId xmlns:a16="http://schemas.microsoft.com/office/drawing/2014/main" id="{09718742-A9C6-960B-4EC0-5C1DCA61512B}"/>
              </a:ext>
            </a:extLst>
          </p:cNvPr>
          <p:cNvSpPr txBox="1"/>
          <p:nvPr/>
        </p:nvSpPr>
        <p:spPr>
          <a:xfrm>
            <a:off x="5454823" y="3281151"/>
            <a:ext cx="4287734" cy="723275"/>
          </a:xfrm>
          <a:prstGeom prst="rect">
            <a:avLst/>
          </a:prstGeom>
          <a:noFill/>
        </p:spPr>
        <p:txBody>
          <a:bodyPr wrap="square">
            <a:spAutoFit/>
          </a:bodyPr>
          <a:lstStyle/>
          <a:p>
            <a:r>
              <a:rPr lang="en-US">
                <a:hlinkClick r:id="rId14"/>
              </a:rPr>
              <a:t>karl@tycheinsights.com</a:t>
            </a:r>
            <a:endParaRPr lang="en-US"/>
          </a:p>
          <a:p>
            <a:endParaRPr lang="en-US" sz="500"/>
          </a:p>
          <a:p>
            <a:r>
              <a:rPr lang="en-US">
                <a:hlinkClick r:id="rId15"/>
              </a:rPr>
              <a:t>https://calendly.com/karl-tycheinsights</a:t>
            </a:r>
            <a:endParaRPr lang="en-US"/>
          </a:p>
        </p:txBody>
      </p:sp>
      <p:pic>
        <p:nvPicPr>
          <p:cNvPr id="9" name="Picture 8">
            <a:extLst>
              <a:ext uri="{FF2B5EF4-FFF2-40B4-BE49-F238E27FC236}">
                <a16:creationId xmlns:a16="http://schemas.microsoft.com/office/drawing/2014/main" id="{3FED2843-D3EE-6E01-0786-B745A17921BA}"/>
              </a:ext>
            </a:extLst>
          </p:cNvPr>
          <p:cNvPicPr>
            <a:picLocks noChangeAspect="1"/>
          </p:cNvPicPr>
          <p:nvPr/>
        </p:nvPicPr>
        <p:blipFill>
          <a:blip r:embed="rId18"/>
          <a:srcRect r="18889" b="22004"/>
          <a:stretch>
            <a:fillRect/>
          </a:stretch>
        </p:blipFill>
        <p:spPr>
          <a:xfrm>
            <a:off x="1057710" y="1514036"/>
            <a:ext cx="2890919" cy="1043947"/>
          </a:xfrm>
          <a:prstGeom prst="roundRect">
            <a:avLst/>
          </a:prstGeom>
        </p:spPr>
      </p:pic>
      <p:pic>
        <p:nvPicPr>
          <p:cNvPr id="10" name="Picture 9">
            <a:hlinkClick r:id="rId8"/>
            <a:extLst>
              <a:ext uri="{FF2B5EF4-FFF2-40B4-BE49-F238E27FC236}">
                <a16:creationId xmlns:a16="http://schemas.microsoft.com/office/drawing/2014/main" id="{124026E6-3492-64FE-6680-1F402AF2A65C}"/>
              </a:ext>
            </a:extLst>
          </p:cNvPr>
          <p:cNvPicPr>
            <a:picLocks noChangeAspect="1"/>
          </p:cNvPicPr>
          <p:nvPr/>
        </p:nvPicPr>
        <p:blipFill>
          <a:blip r:embed="rId9"/>
          <a:stretch>
            <a:fillRect/>
          </a:stretch>
        </p:blipFill>
        <p:spPr>
          <a:xfrm>
            <a:off x="11527599" y="3297771"/>
            <a:ext cx="508634" cy="508634"/>
          </a:xfrm>
          <a:prstGeom prst="roundRect">
            <a:avLst>
              <a:gd name="adj" fmla="val 21161"/>
            </a:avLst>
          </a:prstGeom>
        </p:spPr>
      </p:pic>
      <p:pic>
        <p:nvPicPr>
          <p:cNvPr id="5" name="Picture 4">
            <a:extLst>
              <a:ext uri="{FF2B5EF4-FFF2-40B4-BE49-F238E27FC236}">
                <a16:creationId xmlns:a16="http://schemas.microsoft.com/office/drawing/2014/main" id="{C7D58C42-371B-5FD7-2EAB-44C1E897BC4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72976" y="3099460"/>
            <a:ext cx="905256" cy="905256"/>
          </a:xfrm>
          <a:prstGeom prst="rect">
            <a:avLst/>
          </a:prstGeom>
        </p:spPr>
      </p:pic>
    </p:spTree>
    <p:extLst>
      <p:ext uri="{BB962C8B-B14F-4D97-AF65-F5344CB8AC3E}">
        <p14:creationId xmlns:p14="http://schemas.microsoft.com/office/powerpoint/2010/main" val="342375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2615</TotalTime>
  <Words>1499</Words>
  <Application>Microsoft Office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Symbol</vt:lpstr>
      <vt:lpstr>office theme</vt:lpstr>
      <vt:lpstr>Unlocking the $3.3 Trillion Information Jail</vt:lpstr>
      <vt:lpstr>PowerPoint Presentation</vt:lpstr>
      <vt:lpstr>PowerPoint Presentation</vt:lpstr>
      <vt:lpstr>PowerPoint Presentation</vt:lpstr>
      <vt:lpstr>PowerPoint Presentation</vt:lpstr>
      <vt:lpstr>PowerPoint Presentation</vt:lpstr>
      <vt:lpstr>Can we help you tell a story?   Let’s find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Gargiulo</dc:creator>
  <cp:lastModifiedBy>Keith Gargiulo</cp:lastModifiedBy>
  <cp:revision>382</cp:revision>
  <dcterms:created xsi:type="dcterms:W3CDTF">2026-03-11T14:51:29Z</dcterms:created>
  <dcterms:modified xsi:type="dcterms:W3CDTF">2026-03-14T21:47:59Z</dcterms:modified>
</cp:coreProperties>
</file>