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6" r:id="rId12"/>
    <p:sldId id="268" r:id="rId13"/>
    <p:sldId id="269" r:id="rId14"/>
  </p:sldIdLst>
  <p:sldSz cx="18288000" cy="10287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old" panose="020F0502020204030203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Bold" panose="02000000000000000000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A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651C4-3663-4EAC-8B2F-77820CD1B3BD}" v="1" dt="2026-03-13T14:29:18.547"/>
    <p1510:client id="{8785BAF5-FA35-4978-8DDF-073742BB7C9D}" v="2" dt="2026-03-13T12:14:12.781"/>
    <p1510:client id="{9DE53AB7-4C5C-E307-6C5E-FB51A12618F1}" v="211" dt="2026-03-13T19:28:50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F6F-595F-4455-8CD6-D487561CAD8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62C0-4CFA-402E-B0AD-D69ABB4E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F62C0-4CFA-402E-B0AD-D69ABB4EB3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media.com/" TargetMode="External"/><Relationship Id="rId5" Type="http://schemas.openxmlformats.org/officeDocument/2006/relationships/hyperlink" Target="http://www.arkcase.com/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038600" y="6743700"/>
            <a:ext cx="103852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800000" flipH="1">
            <a:off x="-291895" y="8178114"/>
            <a:ext cx="3108960" cy="2588209"/>
          </a:xfrm>
          <a:custGeom>
            <a:avLst/>
            <a:gdLst/>
            <a:ahLst/>
            <a:cxnLst/>
            <a:rect l="l" t="t" r="r" b="b"/>
            <a:pathLst>
              <a:path w="3108960" h="2588209">
                <a:moveTo>
                  <a:pt x="3108960" y="0"/>
                </a:moveTo>
                <a:lnTo>
                  <a:pt x="0" y="0"/>
                </a:lnTo>
                <a:lnTo>
                  <a:pt x="0" y="2588209"/>
                </a:lnTo>
                <a:lnTo>
                  <a:pt x="3108960" y="2588209"/>
                </a:lnTo>
                <a:lnTo>
                  <a:pt x="31089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V="1">
            <a:off x="15179040" y="0"/>
            <a:ext cx="3108960" cy="2588209"/>
          </a:xfrm>
          <a:custGeom>
            <a:avLst/>
            <a:gdLst/>
            <a:ahLst/>
            <a:cxnLst/>
            <a:rect l="l" t="t" r="r" b="b"/>
            <a:pathLst>
              <a:path w="3108960" h="2588209">
                <a:moveTo>
                  <a:pt x="0" y="2588209"/>
                </a:moveTo>
                <a:lnTo>
                  <a:pt x="3108960" y="2588209"/>
                </a:lnTo>
                <a:lnTo>
                  <a:pt x="3108960" y="0"/>
                </a:lnTo>
                <a:lnTo>
                  <a:pt x="0" y="0"/>
                </a:lnTo>
                <a:lnTo>
                  <a:pt x="0" y="25882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79439" y="4001870"/>
            <a:ext cx="6672586" cy="1201065"/>
          </a:xfrm>
          <a:custGeom>
            <a:avLst/>
            <a:gdLst/>
            <a:ahLst/>
            <a:cxnLst/>
            <a:rect l="l" t="t" r="r" b="b"/>
            <a:pathLst>
              <a:path w="6672586" h="1201065">
                <a:moveTo>
                  <a:pt x="0" y="0"/>
                </a:moveTo>
                <a:lnTo>
                  <a:pt x="6672586" y="0"/>
                </a:lnTo>
                <a:lnTo>
                  <a:pt x="6672586" y="1201066"/>
                </a:lnTo>
                <a:lnTo>
                  <a:pt x="0" y="1201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583101" y="2204707"/>
            <a:ext cx="10665262" cy="102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5"/>
              </a:lnSpc>
              <a:spcBef>
                <a:spcPct val="0"/>
              </a:spcBef>
            </a:pPr>
            <a:r>
              <a:rPr lang="en-US" sz="6268" b="1">
                <a:solidFill>
                  <a:srgbClr val="003366"/>
                </a:solidFill>
                <a:latin typeface="Lato Bold"/>
                <a:ea typeface="Lato Bold"/>
                <a:cs typeface="Lato Bold"/>
                <a:sym typeface="Lato Bold"/>
              </a:rPr>
              <a:t>MASTERING FOIA</a:t>
            </a:r>
            <a:r>
              <a:rPr lang="en-US" sz="6268" b="1">
                <a:solidFill>
                  <a:srgbClr val="60DFE5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6268" b="1">
                <a:solidFill>
                  <a:srgbClr val="4FA2D3"/>
                </a:solidFill>
                <a:latin typeface="Lato Bold"/>
                <a:ea typeface="Lato Bold"/>
                <a:cs typeface="Lato Bold"/>
                <a:sym typeface="Lato Bold"/>
              </a:rPr>
              <a:t>WITH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06402" y="6883036"/>
            <a:ext cx="3389475" cy="54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3"/>
              </a:lnSpc>
              <a:spcBef>
                <a:spcPct val="0"/>
              </a:spcBef>
            </a:pPr>
            <a:r>
              <a:rPr lang="en-US" sz="2800" b="1">
                <a:solidFill>
                  <a:srgbClr val="003366"/>
                </a:solidFill>
                <a:latin typeface="Lato Bold"/>
                <a:ea typeface="Lato Bold"/>
                <a:cs typeface="Lato Bold"/>
                <a:sym typeface="Lato Bold"/>
              </a:rPr>
              <a:t>PRESENTED BY</a:t>
            </a:r>
            <a:endParaRPr 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71800" y="5970714"/>
            <a:ext cx="12484415" cy="68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95"/>
              </a:lnSpc>
              <a:spcBef>
                <a:spcPct val="0"/>
              </a:spcBef>
            </a:pPr>
            <a:r>
              <a:rPr lang="en-US" sz="4068" b="1">
                <a:solidFill>
                  <a:schemeClr val="tx1">
                    <a:lumMod val="65000"/>
                    <a:lumOff val="3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A Modern Approach to FOIA Management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C49EA-D479-40B0-EAAC-15DAD7EE9B8D}"/>
              </a:ext>
            </a:extLst>
          </p:cNvPr>
          <p:cNvSpPr txBox="1"/>
          <p:nvPr/>
        </p:nvSpPr>
        <p:spPr>
          <a:xfrm>
            <a:off x="9949961" y="6877289"/>
            <a:ext cx="3516923" cy="1310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653"/>
              </a:lnSpc>
              <a:spcBef>
                <a:spcPct val="0"/>
              </a:spcBef>
            </a:pPr>
            <a:r>
              <a:rPr lang="en-US" sz="2800" b="1">
                <a:solidFill>
                  <a:srgbClr val="003366"/>
                </a:solidFill>
                <a:ea typeface="Calibri"/>
                <a:cs typeface="Calibri"/>
              </a:rPr>
              <a:t>RAY AZARM</a:t>
            </a:r>
            <a:endParaRPr lang="en-US" sz="2800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003366"/>
                </a:solidFill>
                <a:ea typeface="Calibri"/>
                <a:cs typeface="Calibri"/>
              </a:rPr>
              <a:t>VP of Enterprise Practice</a:t>
            </a:r>
            <a:endParaRPr lang="en-US" sz="2000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003366"/>
                </a:solidFill>
                <a:ea typeface="Calibri"/>
                <a:cs typeface="Calibri"/>
              </a:rPr>
              <a:t>Armedia</a:t>
            </a:r>
            <a:r>
              <a:rPr lang="en-US" sz="2000" b="1">
                <a:solidFill>
                  <a:srgbClr val="003366"/>
                </a:solidFill>
                <a:ea typeface="Calibri"/>
                <a:cs typeface="Calibri"/>
              </a:rPr>
              <a:t> </a:t>
            </a:r>
            <a:endParaRPr lang="en-US" sz="20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14433"/>
            <a:ext cx="18288000" cy="13715867"/>
          </a:xfrm>
          <a:custGeom>
            <a:avLst/>
            <a:gdLst/>
            <a:ahLst/>
            <a:cxnLst/>
            <a:rect l="l" t="t" r="r" b="b"/>
            <a:pathLst>
              <a:path w="18288000" h="13715867">
                <a:moveTo>
                  <a:pt x="0" y="0"/>
                </a:moveTo>
                <a:lnTo>
                  <a:pt x="18288000" y="0"/>
                </a:lnTo>
                <a:lnTo>
                  <a:pt x="18288000" y="13715866"/>
                </a:lnTo>
                <a:lnTo>
                  <a:pt x="0" y="13715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630941" y="1966085"/>
            <a:ext cx="8456333" cy="1283618"/>
          </a:xfrm>
          <a:custGeom>
            <a:avLst/>
            <a:gdLst/>
            <a:ahLst/>
            <a:cxnLst/>
            <a:rect l="l" t="t" r="r" b="b"/>
            <a:pathLst>
              <a:path w="8456333" h="1283618">
                <a:moveTo>
                  <a:pt x="0" y="0"/>
                </a:moveTo>
                <a:lnTo>
                  <a:pt x="8456333" y="0"/>
                </a:lnTo>
                <a:lnTo>
                  <a:pt x="8456333" y="1283617"/>
                </a:lnTo>
                <a:lnTo>
                  <a:pt x="0" y="12836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326923" y="7797049"/>
            <a:ext cx="11224846" cy="3149374"/>
          </a:xfrm>
          <a:custGeom>
            <a:avLst/>
            <a:gdLst/>
            <a:ahLst/>
            <a:cxnLst/>
            <a:rect l="l" t="t" r="r" b="b"/>
            <a:pathLst>
              <a:path w="9144000" h="4995758">
                <a:moveTo>
                  <a:pt x="0" y="0"/>
                </a:moveTo>
                <a:lnTo>
                  <a:pt x="9144000" y="0"/>
                </a:lnTo>
                <a:lnTo>
                  <a:pt x="9144000" y="4995758"/>
                </a:lnTo>
                <a:lnTo>
                  <a:pt x="0" y="499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536" r="-13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49641" y="295466"/>
            <a:ext cx="15186646" cy="128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46"/>
              </a:lnSpc>
            </a:pPr>
            <a:r>
              <a:rPr lang="en-US" sz="7962" b="1">
                <a:solidFill>
                  <a:schemeClr val="tx2"/>
                </a:solidFill>
                <a:latin typeface="Lato"/>
                <a:ea typeface="Lato"/>
                <a:cs typeface="Lato"/>
                <a:sym typeface="Lato"/>
              </a:rPr>
              <a:t>JOIN US IN REIMAGINING FOIA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1866" y="3689791"/>
            <a:ext cx="7425328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Embrace the Future with ArkCase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1866" y="4988354"/>
            <a:ext cx="5417934" cy="504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/>
              <a:t>REIMAGINING FOIA</a:t>
            </a:r>
          </a:p>
          <a:p>
            <a:endParaRPr lang="en-US" sz="3600"/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3600"/>
              <a:t>Faster responses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3600"/>
              <a:t>Greater transparency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3600"/>
              <a:t>Smarter government</a:t>
            </a:r>
          </a:p>
          <a:p>
            <a:endParaRPr lang="en-US" sz="3600" b="1"/>
          </a:p>
          <a:p>
            <a:endParaRPr lang="en-US" sz="2800"/>
          </a:p>
          <a:p>
            <a:endParaRPr lang="en-US" sz="2800"/>
          </a:p>
          <a:p>
            <a:pPr algn="ctr"/>
            <a:r>
              <a:rPr lang="en-US" sz="2800">
                <a:hlinkClick r:id="rId5"/>
              </a:rPr>
              <a:t>www.arkcase.com</a:t>
            </a:r>
            <a:endParaRPr lang="en-US" sz="2800">
              <a:ea typeface="Calibri"/>
              <a:cs typeface="Calibri"/>
            </a:endParaRPr>
          </a:p>
          <a:p>
            <a:pPr algn="ctr"/>
            <a:r>
              <a:rPr lang="en-US" sz="2800">
                <a:hlinkClick r:id="rId6"/>
              </a:rPr>
              <a:t>www.armedia.com</a:t>
            </a:r>
            <a:endParaRPr lang="en-US" sz="2800">
              <a:ea typeface="Calibri"/>
              <a:cs typeface="Calibri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583407" y="276235"/>
            <a:ext cx="768096" cy="1023614"/>
            <a:chOff x="0" y="0"/>
            <a:chExt cx="768096" cy="1023620"/>
          </a:xfrm>
        </p:grpSpPr>
        <p:sp>
          <p:nvSpPr>
            <p:cNvPr id="9" name="Freeform 9"/>
            <p:cNvSpPr/>
            <p:nvPr/>
          </p:nvSpPr>
          <p:spPr>
            <a:xfrm>
              <a:off x="64643" y="63500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435" y="0"/>
                  </a:cubicBezTo>
                  <a:cubicBezTo>
                    <a:pt x="79883" y="0"/>
                    <a:pt x="102743" y="22987"/>
                    <a:pt x="102743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63906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308" y="0"/>
                  </a:cubicBezTo>
                  <a:cubicBezTo>
                    <a:pt x="79756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63042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181" y="0"/>
                  </a:cubicBezTo>
                  <a:cubicBezTo>
                    <a:pt x="79502" y="0"/>
                    <a:pt x="102489" y="22987"/>
                    <a:pt x="102489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60908" y="64135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4643" y="460502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3906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63042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60908" y="461010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262001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62763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61899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59765" y="262382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3500" y="857504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62763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61899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659765" y="857885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3500" y="659003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62763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61899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59765" y="659384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1866" y="4433767"/>
            <a:ext cx="6729787" cy="318945"/>
            <a:chOff x="0" y="0"/>
            <a:chExt cx="1772454" cy="8400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72454" cy="84002"/>
            </a:xfrm>
            <a:custGeom>
              <a:avLst/>
              <a:gdLst/>
              <a:ahLst/>
              <a:cxnLst/>
              <a:rect l="l" t="t" r="r" b="b"/>
              <a:pathLst>
                <a:path w="1772454" h="84002">
                  <a:moveTo>
                    <a:pt x="0" y="0"/>
                  </a:moveTo>
                  <a:lnTo>
                    <a:pt x="1772454" y="0"/>
                  </a:lnTo>
                  <a:lnTo>
                    <a:pt x="1772454" y="84002"/>
                  </a:lnTo>
                  <a:lnTo>
                    <a:pt x="0" y="84002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772454" cy="122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A795D56-6FFE-686B-D2C2-C2D115AA9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3616" y="3690516"/>
            <a:ext cx="390525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14433"/>
            <a:ext cx="18288000" cy="13715867"/>
          </a:xfrm>
          <a:custGeom>
            <a:avLst/>
            <a:gdLst/>
            <a:ahLst/>
            <a:cxnLst/>
            <a:rect l="l" t="t" r="r" b="b"/>
            <a:pathLst>
              <a:path w="18288000" h="13715867">
                <a:moveTo>
                  <a:pt x="0" y="0"/>
                </a:moveTo>
                <a:lnTo>
                  <a:pt x="18288000" y="0"/>
                </a:lnTo>
                <a:lnTo>
                  <a:pt x="18288000" y="13715866"/>
                </a:lnTo>
                <a:lnTo>
                  <a:pt x="0" y="13715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28700" y="1492844"/>
            <a:ext cx="290208" cy="2573874"/>
          </a:xfrm>
          <a:custGeom>
            <a:avLst/>
            <a:gdLst/>
            <a:ahLst/>
            <a:cxnLst/>
            <a:rect l="l" t="t" r="r" b="b"/>
            <a:pathLst>
              <a:path w="290208" h="2573874">
                <a:moveTo>
                  <a:pt x="0" y="0"/>
                </a:moveTo>
                <a:lnTo>
                  <a:pt x="290208" y="0"/>
                </a:lnTo>
                <a:lnTo>
                  <a:pt x="290208" y="2573874"/>
                </a:lnTo>
                <a:lnTo>
                  <a:pt x="0" y="25738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7583407" y="276235"/>
            <a:ext cx="768096" cy="1023614"/>
            <a:chOff x="0" y="0"/>
            <a:chExt cx="768096" cy="1023620"/>
          </a:xfrm>
        </p:grpSpPr>
        <p:sp>
          <p:nvSpPr>
            <p:cNvPr id="26" name="Freeform 26"/>
            <p:cNvSpPr/>
            <p:nvPr/>
          </p:nvSpPr>
          <p:spPr>
            <a:xfrm>
              <a:off x="64643" y="63500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435" y="0"/>
                  </a:cubicBezTo>
                  <a:cubicBezTo>
                    <a:pt x="79883" y="0"/>
                    <a:pt x="102743" y="22987"/>
                    <a:pt x="102743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63906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308" y="0"/>
                  </a:cubicBezTo>
                  <a:cubicBezTo>
                    <a:pt x="79756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63042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181" y="0"/>
                  </a:cubicBezTo>
                  <a:cubicBezTo>
                    <a:pt x="79502" y="0"/>
                    <a:pt x="102489" y="22987"/>
                    <a:pt x="102489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60908" y="64135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4643" y="460502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63906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63042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660908" y="461010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3500" y="262001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262763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61899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59765" y="262382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3500" y="857504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62763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61899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59765" y="857885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3500" y="659003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62763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461899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59765" y="659384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706260" y="1359494"/>
            <a:ext cx="13686139" cy="2104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39"/>
              </a:lnSpc>
            </a:pPr>
            <a:r>
              <a:rPr lang="en-US" sz="5963" b="1">
                <a:solidFill>
                  <a:schemeClr val="tx2"/>
                </a:solidFill>
                <a:latin typeface="Lato Bold"/>
                <a:ea typeface="Lato Bold"/>
                <a:cs typeface="Lato Bold"/>
                <a:sym typeface="Lato Bold"/>
              </a:rPr>
              <a:t>REIMAGINING FOIA – A NEW ERA OF TRANSFORMATION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4625308"/>
            <a:ext cx="8305862" cy="452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165" lvl="1">
              <a:lnSpc>
                <a:spcPts val="5686"/>
              </a:lnSpc>
            </a:pPr>
            <a:r>
              <a:rPr lang="en-US" sz="3200" b="1">
                <a:solidFill>
                  <a:schemeClr val="bg1"/>
                </a:solidFill>
                <a:highlight>
                  <a:srgbClr val="808080"/>
                </a:highlight>
                <a:latin typeface="Roboto"/>
                <a:ea typeface="Roboto"/>
                <a:cs typeface="Roboto"/>
                <a:sym typeface="Roboto"/>
              </a:rPr>
              <a:t> FOIA Challenges Are Real  </a:t>
            </a:r>
            <a:endParaRPr lang="en-US">
              <a:solidFill>
                <a:schemeClr val="bg1"/>
              </a:solidFill>
            </a:endParaRPr>
          </a:p>
          <a:p>
            <a:pPr marL="1726565" lvl="2" indent="-57531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Requests </a:t>
            </a:r>
            <a:endParaRPr lang="en-US" sz="3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1726565" lvl="2" indent="-57531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Complexity</a:t>
            </a:r>
            <a:endParaRPr lang="en-US" sz="3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1726565" lvl="2" indent="-57531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Litigation</a:t>
            </a:r>
            <a:endParaRPr lang="en-US" sz="3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1726565" lvl="2" indent="-57531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lang="en-US" sz="3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153400" y="4433006"/>
            <a:ext cx="8813074" cy="478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9420" lvl="1">
              <a:lnSpc>
                <a:spcPct val="200000"/>
              </a:lnSpc>
            </a:pPr>
            <a:r>
              <a:rPr lang="en-US" sz="3200" b="1">
                <a:solidFill>
                  <a:schemeClr val="bg1"/>
                </a:solidFill>
                <a:highlight>
                  <a:srgbClr val="808080"/>
                </a:highlight>
                <a:latin typeface="Roboto"/>
                <a:ea typeface="Roboto"/>
                <a:cs typeface="Roboto"/>
                <a:sym typeface="Roboto"/>
              </a:rPr>
              <a:t> Our Vision </a:t>
            </a:r>
            <a:endParaRPr lang="en-US">
              <a:solidFill>
                <a:schemeClr val="bg1"/>
              </a:solidFill>
            </a:endParaRPr>
          </a:p>
          <a:p>
            <a:pPr marL="1630045" lvl="2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Technology as a force multiplier</a:t>
            </a:r>
            <a:endParaRPr lang="en-US" sz="3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1630045" lvl="2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Automation that accelerates review</a:t>
            </a:r>
            <a:endParaRPr lang="en-US" sz="3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1630045" lvl="2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Systems that prevent problems instead of reacting to them</a:t>
            </a:r>
            <a:endParaRPr lang="en-US" sz="3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2" name="Graphic 51" descr="Cursor with solid fill">
            <a:extLst>
              <a:ext uri="{FF2B5EF4-FFF2-40B4-BE49-F238E27FC236}">
                <a16:creationId xmlns:a16="http://schemas.microsoft.com/office/drawing/2014/main" id="{D440C344-F3C6-5DA3-4136-CF1196A23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28882">
            <a:off x="4669830" y="5332380"/>
            <a:ext cx="914400" cy="914400"/>
          </a:xfrm>
          <a:prstGeom prst="rect">
            <a:avLst/>
          </a:prstGeom>
        </p:spPr>
      </p:pic>
      <p:pic>
        <p:nvPicPr>
          <p:cNvPr id="53" name="Graphic 52" descr="Cursor with solid fill">
            <a:extLst>
              <a:ext uri="{FF2B5EF4-FFF2-40B4-BE49-F238E27FC236}">
                <a16:creationId xmlns:a16="http://schemas.microsoft.com/office/drawing/2014/main" id="{0C31BB3A-2EF6-396A-C252-608819CEC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28882">
            <a:off x="4663220" y="6325744"/>
            <a:ext cx="914400" cy="914400"/>
          </a:xfrm>
          <a:prstGeom prst="rect">
            <a:avLst/>
          </a:prstGeom>
        </p:spPr>
      </p:pic>
      <p:pic>
        <p:nvPicPr>
          <p:cNvPr id="54" name="Graphic 53" descr="Cursor with solid fill">
            <a:extLst>
              <a:ext uri="{FF2B5EF4-FFF2-40B4-BE49-F238E27FC236}">
                <a16:creationId xmlns:a16="http://schemas.microsoft.com/office/drawing/2014/main" id="{A422C88C-AD24-F47A-C62E-D69146E1A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28882">
            <a:off x="4669831" y="7259125"/>
            <a:ext cx="914400" cy="914400"/>
          </a:xfrm>
          <a:prstGeom prst="rect">
            <a:avLst/>
          </a:prstGeom>
        </p:spPr>
      </p:pic>
      <p:pic>
        <p:nvPicPr>
          <p:cNvPr id="55" name="Graphic 54" descr="Cursor with solid fill">
            <a:extLst>
              <a:ext uri="{FF2B5EF4-FFF2-40B4-BE49-F238E27FC236}">
                <a16:creationId xmlns:a16="http://schemas.microsoft.com/office/drawing/2014/main" id="{C7DF0393-C386-0F01-F35F-A9790BE2B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26093">
            <a:off x="4659606" y="8277069"/>
            <a:ext cx="914400" cy="914400"/>
          </a:xfrm>
          <a:prstGeom prst="rect">
            <a:avLst/>
          </a:prstGeom>
        </p:spPr>
      </p:pic>
      <p:pic>
        <p:nvPicPr>
          <p:cNvPr id="49" name="Picture 48" descr="A black and grey logo&#10;&#10;AI-generated content may be incorrect.">
            <a:extLst>
              <a:ext uri="{FF2B5EF4-FFF2-40B4-BE49-F238E27FC236}">
                <a16:creationId xmlns:a16="http://schemas.microsoft.com/office/drawing/2014/main" id="{8D2F5A7F-8974-D89A-1413-40A9094DE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6135" y="9766427"/>
            <a:ext cx="1637731" cy="358759"/>
          </a:xfrm>
          <a:prstGeom prst="rect">
            <a:avLst/>
          </a:prstGeom>
        </p:spPr>
      </p:pic>
      <p:pic>
        <p:nvPicPr>
          <p:cNvPr id="50" name="Picture 49" descr="A blue and black logo&#10;&#10;AI-generated content may be incorrect.">
            <a:extLst>
              <a:ext uri="{FF2B5EF4-FFF2-40B4-BE49-F238E27FC236}">
                <a16:creationId xmlns:a16="http://schemas.microsoft.com/office/drawing/2014/main" id="{13EAD79B-B06E-E5C6-B5A9-207B169B3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38" y="9663474"/>
            <a:ext cx="1531267" cy="450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1583" y="835025"/>
            <a:ext cx="19428246" cy="13715867"/>
          </a:xfrm>
          <a:custGeom>
            <a:avLst/>
            <a:gdLst/>
            <a:ahLst/>
            <a:cxnLst/>
            <a:rect l="l" t="t" r="r" b="b"/>
            <a:pathLst>
              <a:path w="18420440" h="13715867">
                <a:moveTo>
                  <a:pt x="0" y="0"/>
                </a:moveTo>
                <a:lnTo>
                  <a:pt x="18420440" y="0"/>
                </a:lnTo>
                <a:lnTo>
                  <a:pt x="18420440" y="13715867"/>
                </a:lnTo>
                <a:lnTo>
                  <a:pt x="0" y="1371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2" b="-3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323451" y="4137999"/>
            <a:ext cx="6391171" cy="3531837"/>
            <a:chOff x="0" y="0"/>
            <a:chExt cx="10912297" cy="60302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12222" cy="6030341"/>
            </a:xfrm>
            <a:custGeom>
              <a:avLst/>
              <a:gdLst/>
              <a:ahLst/>
              <a:cxnLst/>
              <a:rect l="l" t="t" r="r" b="b"/>
              <a:pathLst>
                <a:path w="10912222" h="6030341">
                  <a:moveTo>
                    <a:pt x="508254" y="0"/>
                  </a:moveTo>
                  <a:cubicBezTo>
                    <a:pt x="227076" y="0"/>
                    <a:pt x="0" y="223139"/>
                    <a:pt x="0" y="499364"/>
                  </a:cubicBezTo>
                  <a:lnTo>
                    <a:pt x="0" y="5532120"/>
                  </a:lnTo>
                  <a:cubicBezTo>
                    <a:pt x="0" y="5806948"/>
                    <a:pt x="226060" y="6029198"/>
                    <a:pt x="503936" y="6030341"/>
                  </a:cubicBezTo>
                  <a:lnTo>
                    <a:pt x="10403967" y="6030341"/>
                  </a:lnTo>
                  <a:cubicBezTo>
                    <a:pt x="10685145" y="6030341"/>
                    <a:pt x="10912222" y="5807202"/>
                    <a:pt x="10912222" y="5530977"/>
                  </a:cubicBezTo>
                  <a:lnTo>
                    <a:pt x="10912222" y="499364"/>
                  </a:lnTo>
                  <a:cubicBezTo>
                    <a:pt x="10912348" y="223139"/>
                    <a:pt x="10685145" y="0"/>
                    <a:pt x="10403967" y="0"/>
                  </a:cubicBezTo>
                  <a:close/>
                </a:path>
              </a:pathLst>
            </a:custGeom>
            <a:blipFill>
              <a:blip r:embed="rId3"/>
              <a:stretch>
                <a:fillRect l="-4469" r="-4469" b="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378676"/>
            <a:ext cx="242878" cy="1861490"/>
            <a:chOff x="0" y="0"/>
            <a:chExt cx="242875" cy="18614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824" cy="1861439"/>
            </a:xfrm>
            <a:custGeom>
              <a:avLst/>
              <a:gdLst/>
              <a:ahLst/>
              <a:cxnLst/>
              <a:rect l="l" t="t" r="r" b="b"/>
              <a:pathLst>
                <a:path w="242824" h="1861439">
                  <a:moveTo>
                    <a:pt x="0" y="1861439"/>
                  </a:moveTo>
                  <a:lnTo>
                    <a:pt x="242824" y="1861439"/>
                  </a:lnTo>
                  <a:lnTo>
                    <a:pt x="2428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8045122" y="8068170"/>
            <a:ext cx="242878" cy="1861480"/>
            <a:chOff x="0" y="0"/>
            <a:chExt cx="242875" cy="18614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824" cy="1861439"/>
            </a:xfrm>
            <a:custGeom>
              <a:avLst/>
              <a:gdLst/>
              <a:ahLst/>
              <a:cxnLst/>
              <a:rect l="l" t="t" r="r" b="b"/>
              <a:pathLst>
                <a:path w="242824" h="1861439">
                  <a:moveTo>
                    <a:pt x="0" y="1861439"/>
                  </a:moveTo>
                  <a:lnTo>
                    <a:pt x="242824" y="1861439"/>
                  </a:lnTo>
                  <a:lnTo>
                    <a:pt x="2428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59548" y="357244"/>
            <a:ext cx="12033785" cy="18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4"/>
              </a:lnSpc>
            </a:pPr>
            <a:r>
              <a:rPr lang="en-US" sz="5389" b="1">
                <a:solidFill>
                  <a:schemeClr val="tx2"/>
                </a:solidFill>
                <a:latin typeface="Lato Bold"/>
                <a:ea typeface="Lato Bold"/>
                <a:cs typeface="Lato Bold"/>
                <a:sym typeface="Lato Bold"/>
              </a:rPr>
              <a:t>INTRODUCING ARKCASE </a:t>
            </a:r>
          </a:p>
          <a:p>
            <a:pPr algn="ctr">
              <a:lnSpc>
                <a:spcPts val="7544"/>
              </a:lnSpc>
            </a:pPr>
            <a:r>
              <a:rPr lang="en-US" sz="5389" b="1">
                <a:solidFill>
                  <a:schemeClr val="tx1">
                    <a:lumMod val="65000"/>
                    <a:lumOff val="3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THE FOIA AUTOMATION SOLUTION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0172" y="3349394"/>
            <a:ext cx="10073316" cy="60016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latin typeface="Roboto"/>
              <a:ea typeface="Roboto"/>
              <a:cs typeface="Roboto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Automate FOIA workflows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Reduce manual work with AI-assisted classification, redaction, and processing.</a:t>
            </a:r>
            <a:endParaRPr lang="en-US">
              <a:latin typeface="Roboto"/>
              <a:ea typeface="Roboto"/>
              <a:cs typeface="Roboto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One unified platform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Manage requests, records, documents, multimedia, and correspondence in a single system.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Faster responses &amp; better transparency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Powerful reporting and analytics improve visibility and performance.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Improve requester experience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Modern portals and streamlined processing reduce delays.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FedRAMP-authorized security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Built for federal agencies with enterprise-grade compliance and protection.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946473" y="2490406"/>
            <a:ext cx="12922958" cy="38100"/>
            <a:chOff x="0" y="0"/>
            <a:chExt cx="17230611" cy="5080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10041649" cy="50800"/>
              <a:chOff x="0" y="0"/>
              <a:chExt cx="7531240" cy="381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7188963" y="0"/>
              <a:ext cx="10041649" cy="50800"/>
              <a:chOff x="0" y="0"/>
              <a:chExt cx="7531240" cy="381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7714622" y="124823"/>
            <a:ext cx="903877" cy="903877"/>
          </a:xfrm>
          <a:custGeom>
            <a:avLst/>
            <a:gdLst/>
            <a:ahLst/>
            <a:cxnLst/>
            <a:rect l="l" t="t" r="r" b="b"/>
            <a:pathLst>
              <a:path w="903877" h="903877">
                <a:moveTo>
                  <a:pt x="0" y="0"/>
                </a:moveTo>
                <a:lnTo>
                  <a:pt x="903878" y="0"/>
                </a:lnTo>
                <a:lnTo>
                  <a:pt x="903878" y="903877"/>
                </a:lnTo>
                <a:lnTo>
                  <a:pt x="0" y="90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1323451" y="4137999"/>
            <a:ext cx="6391171" cy="3555696"/>
            <a:chOff x="0" y="0"/>
            <a:chExt cx="8250898" cy="45903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50810" cy="4589402"/>
            </a:xfrm>
            <a:custGeom>
              <a:avLst/>
              <a:gdLst/>
              <a:ahLst/>
              <a:cxnLst/>
              <a:rect l="l" t="t" r="r" b="b"/>
              <a:pathLst>
                <a:path w="8250810" h="4589402">
                  <a:moveTo>
                    <a:pt x="0" y="4182364"/>
                  </a:moveTo>
                  <a:lnTo>
                    <a:pt x="0" y="407924"/>
                  </a:lnTo>
                  <a:lnTo>
                    <a:pt x="33274" y="407924"/>
                  </a:lnTo>
                  <a:lnTo>
                    <a:pt x="0" y="407924"/>
                  </a:lnTo>
                  <a:cubicBezTo>
                    <a:pt x="0" y="181737"/>
                    <a:pt x="185801" y="0"/>
                    <a:pt x="414528" y="0"/>
                  </a:cubicBezTo>
                  <a:lnTo>
                    <a:pt x="414528" y="33401"/>
                  </a:lnTo>
                  <a:lnTo>
                    <a:pt x="414528" y="0"/>
                  </a:lnTo>
                  <a:lnTo>
                    <a:pt x="7836281" y="0"/>
                  </a:lnTo>
                  <a:lnTo>
                    <a:pt x="7836281" y="33401"/>
                  </a:lnTo>
                  <a:lnTo>
                    <a:pt x="7836281" y="0"/>
                  </a:lnTo>
                  <a:cubicBezTo>
                    <a:pt x="8065008" y="0"/>
                    <a:pt x="8250810" y="181737"/>
                    <a:pt x="8250810" y="407924"/>
                  </a:cubicBezTo>
                  <a:lnTo>
                    <a:pt x="8217536" y="407924"/>
                  </a:lnTo>
                  <a:lnTo>
                    <a:pt x="8250810" y="407924"/>
                  </a:lnTo>
                  <a:lnTo>
                    <a:pt x="8250810" y="4181475"/>
                  </a:lnTo>
                  <a:lnTo>
                    <a:pt x="8217536" y="4181475"/>
                  </a:lnTo>
                  <a:lnTo>
                    <a:pt x="8250810" y="4181475"/>
                  </a:lnTo>
                  <a:cubicBezTo>
                    <a:pt x="8250810" y="4407662"/>
                    <a:pt x="8065008" y="4589399"/>
                    <a:pt x="7836281" y="4589399"/>
                  </a:cubicBezTo>
                  <a:lnTo>
                    <a:pt x="414528" y="4589399"/>
                  </a:lnTo>
                  <a:lnTo>
                    <a:pt x="414528" y="4556125"/>
                  </a:lnTo>
                  <a:lnTo>
                    <a:pt x="414655" y="4589399"/>
                  </a:lnTo>
                  <a:cubicBezTo>
                    <a:pt x="187452" y="4590288"/>
                    <a:pt x="1016" y="4409440"/>
                    <a:pt x="0" y="4184142"/>
                  </a:cubicBezTo>
                  <a:lnTo>
                    <a:pt x="0" y="4182999"/>
                  </a:lnTo>
                  <a:lnTo>
                    <a:pt x="33274" y="4182364"/>
                  </a:lnTo>
                  <a:lnTo>
                    <a:pt x="0" y="4182364"/>
                  </a:lnTo>
                  <a:moveTo>
                    <a:pt x="66675" y="4182364"/>
                  </a:moveTo>
                  <a:lnTo>
                    <a:pt x="66675" y="4183888"/>
                  </a:lnTo>
                  <a:cubicBezTo>
                    <a:pt x="67437" y="4371340"/>
                    <a:pt x="222885" y="4523613"/>
                    <a:pt x="414401" y="4522724"/>
                  </a:cubicBezTo>
                  <a:lnTo>
                    <a:pt x="414528" y="4522724"/>
                  </a:lnTo>
                  <a:lnTo>
                    <a:pt x="7836408" y="4522724"/>
                  </a:lnTo>
                  <a:cubicBezTo>
                    <a:pt x="8029449" y="4522724"/>
                    <a:pt x="8184262" y="4369689"/>
                    <a:pt x="8184262" y="4181475"/>
                  </a:cubicBezTo>
                  <a:lnTo>
                    <a:pt x="8184262" y="407924"/>
                  </a:lnTo>
                  <a:cubicBezTo>
                    <a:pt x="8184262" y="219710"/>
                    <a:pt x="8029449" y="66675"/>
                    <a:pt x="7836408" y="66675"/>
                  </a:cubicBezTo>
                  <a:lnTo>
                    <a:pt x="414528" y="66675"/>
                  </a:lnTo>
                  <a:cubicBezTo>
                    <a:pt x="221488" y="66675"/>
                    <a:pt x="66675" y="219710"/>
                    <a:pt x="66675" y="407924"/>
                  </a:cubicBezTo>
                  <a:lnTo>
                    <a:pt x="66675" y="4182364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" name="Picture 20" descr="A black and grey logo&#10;&#10;AI-generated content may be incorrect.">
            <a:extLst>
              <a:ext uri="{FF2B5EF4-FFF2-40B4-BE49-F238E27FC236}">
                <a16:creationId xmlns:a16="http://schemas.microsoft.com/office/drawing/2014/main" id="{84F7CF6C-17CA-FC01-FC72-81E086DFC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6135" y="9766427"/>
            <a:ext cx="1637731" cy="358759"/>
          </a:xfrm>
          <a:prstGeom prst="rect">
            <a:avLst/>
          </a:prstGeom>
        </p:spPr>
      </p:pic>
      <p:pic>
        <p:nvPicPr>
          <p:cNvPr id="23" name="Picture 22" descr="A blue and black logo&#10;&#10;AI-generated content may be incorrect.">
            <a:extLst>
              <a:ext uri="{FF2B5EF4-FFF2-40B4-BE49-F238E27FC236}">
                <a16:creationId xmlns:a16="http://schemas.microsoft.com/office/drawing/2014/main" id="{ED721D35-315A-AD83-C1AC-C361D5085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8" y="9663474"/>
            <a:ext cx="1531267" cy="450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109" y="1039475"/>
            <a:ext cx="18939387" cy="13740447"/>
          </a:xfrm>
          <a:custGeom>
            <a:avLst/>
            <a:gdLst/>
            <a:ahLst/>
            <a:cxnLst/>
            <a:rect l="l" t="t" r="r" b="b"/>
            <a:pathLst>
              <a:path w="18288000" h="13715867">
                <a:moveTo>
                  <a:pt x="0" y="0"/>
                </a:moveTo>
                <a:lnTo>
                  <a:pt x="18288000" y="0"/>
                </a:lnTo>
                <a:lnTo>
                  <a:pt x="18288000" y="13715866"/>
                </a:lnTo>
                <a:lnTo>
                  <a:pt x="0" y="13715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378377" y="2490406"/>
            <a:ext cx="7531237" cy="38100"/>
            <a:chOff x="0" y="0"/>
            <a:chExt cx="7531240" cy="38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31227" cy="38100"/>
            </a:xfrm>
            <a:custGeom>
              <a:avLst/>
              <a:gdLst/>
              <a:ahLst/>
              <a:cxnLst/>
              <a:rect l="l" t="t" r="r" b="b"/>
              <a:pathLst>
                <a:path w="7531227" h="38100">
                  <a:moveTo>
                    <a:pt x="0" y="0"/>
                  </a:moveTo>
                  <a:lnTo>
                    <a:pt x="7531227" y="0"/>
                  </a:lnTo>
                  <a:lnTo>
                    <a:pt x="7531227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407472" y="-553010"/>
            <a:ext cx="2073316" cy="1719596"/>
            <a:chOff x="0" y="0"/>
            <a:chExt cx="2073313" cy="1719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3275" cy="1719707"/>
            </a:xfrm>
            <a:custGeom>
              <a:avLst/>
              <a:gdLst/>
              <a:ahLst/>
              <a:cxnLst/>
              <a:rect l="l" t="t" r="r" b="b"/>
              <a:pathLst>
                <a:path w="2073275" h="1719707">
                  <a:moveTo>
                    <a:pt x="1495044" y="28829"/>
                  </a:moveTo>
                  <a:lnTo>
                    <a:pt x="1507871" y="23876"/>
                  </a:lnTo>
                  <a:cubicBezTo>
                    <a:pt x="1518031" y="33909"/>
                    <a:pt x="1518031" y="41656"/>
                    <a:pt x="1512951" y="46863"/>
                  </a:cubicBezTo>
                  <a:lnTo>
                    <a:pt x="1502410" y="51689"/>
                  </a:lnTo>
                  <a:lnTo>
                    <a:pt x="1355090" y="191135"/>
                  </a:lnTo>
                  <a:lnTo>
                    <a:pt x="1355090" y="278765"/>
                  </a:lnTo>
                  <a:lnTo>
                    <a:pt x="1221105" y="412623"/>
                  </a:lnTo>
                  <a:lnTo>
                    <a:pt x="882015" y="412623"/>
                  </a:lnTo>
                  <a:lnTo>
                    <a:pt x="806450" y="337058"/>
                  </a:lnTo>
                  <a:lnTo>
                    <a:pt x="25019" y="337058"/>
                  </a:lnTo>
                  <a:cubicBezTo>
                    <a:pt x="23622" y="342519"/>
                    <a:pt x="18669" y="346583"/>
                    <a:pt x="12700" y="346583"/>
                  </a:cubicBezTo>
                  <a:lnTo>
                    <a:pt x="0" y="340868"/>
                  </a:lnTo>
                  <a:cubicBezTo>
                    <a:pt x="0" y="326898"/>
                    <a:pt x="5715" y="321183"/>
                    <a:pt x="12700" y="321183"/>
                  </a:cubicBezTo>
                  <a:lnTo>
                    <a:pt x="23622" y="325247"/>
                  </a:lnTo>
                  <a:lnTo>
                    <a:pt x="808990" y="330708"/>
                  </a:lnTo>
                  <a:lnTo>
                    <a:pt x="884555" y="406146"/>
                  </a:lnTo>
                  <a:lnTo>
                    <a:pt x="1218438" y="406146"/>
                  </a:lnTo>
                  <a:lnTo>
                    <a:pt x="1348740" y="276098"/>
                  </a:lnTo>
                  <a:lnTo>
                    <a:pt x="1348740" y="188468"/>
                  </a:lnTo>
                  <a:lnTo>
                    <a:pt x="1493139" y="44196"/>
                  </a:lnTo>
                  <a:cubicBezTo>
                    <a:pt x="1490218" y="39370"/>
                    <a:pt x="1490853" y="33147"/>
                    <a:pt x="1495044" y="28829"/>
                  </a:cubicBezTo>
                  <a:moveTo>
                    <a:pt x="2035429" y="173990"/>
                  </a:moveTo>
                  <a:lnTo>
                    <a:pt x="2048129" y="179705"/>
                  </a:lnTo>
                  <a:cubicBezTo>
                    <a:pt x="2048129" y="193675"/>
                    <a:pt x="2042414" y="199390"/>
                    <a:pt x="2035429" y="199390"/>
                  </a:cubicBezTo>
                  <a:lnTo>
                    <a:pt x="2024507" y="195326"/>
                  </a:lnTo>
                  <a:lnTo>
                    <a:pt x="1624457" y="189865"/>
                  </a:lnTo>
                  <a:lnTo>
                    <a:pt x="1546352" y="267970"/>
                  </a:lnTo>
                  <a:lnTo>
                    <a:pt x="1546352" y="440436"/>
                  </a:lnTo>
                  <a:lnTo>
                    <a:pt x="1272286" y="714248"/>
                  </a:lnTo>
                  <a:lnTo>
                    <a:pt x="903478" y="714248"/>
                  </a:lnTo>
                  <a:lnTo>
                    <a:pt x="824865" y="792861"/>
                  </a:lnTo>
                  <a:lnTo>
                    <a:pt x="411099" y="792861"/>
                  </a:lnTo>
                  <a:cubicBezTo>
                    <a:pt x="409702" y="798322"/>
                    <a:pt x="404749" y="802386"/>
                    <a:pt x="398780" y="802386"/>
                  </a:cubicBezTo>
                  <a:lnTo>
                    <a:pt x="386080" y="796671"/>
                  </a:lnTo>
                  <a:cubicBezTo>
                    <a:pt x="386080" y="782701"/>
                    <a:pt x="391795" y="776986"/>
                    <a:pt x="398780" y="776986"/>
                  </a:cubicBezTo>
                  <a:lnTo>
                    <a:pt x="409702" y="781050"/>
                  </a:lnTo>
                  <a:lnTo>
                    <a:pt x="822325" y="786511"/>
                  </a:lnTo>
                  <a:lnTo>
                    <a:pt x="900938" y="707898"/>
                  </a:lnTo>
                  <a:lnTo>
                    <a:pt x="1269746" y="707898"/>
                  </a:lnTo>
                  <a:lnTo>
                    <a:pt x="1540129" y="437769"/>
                  </a:lnTo>
                  <a:lnTo>
                    <a:pt x="1540129" y="265303"/>
                  </a:lnTo>
                  <a:lnTo>
                    <a:pt x="1621917" y="183515"/>
                  </a:lnTo>
                  <a:lnTo>
                    <a:pt x="2023110" y="183515"/>
                  </a:lnTo>
                  <a:cubicBezTo>
                    <a:pt x="2024507" y="178054"/>
                    <a:pt x="2029460" y="173990"/>
                    <a:pt x="2035429" y="173990"/>
                  </a:cubicBezTo>
                  <a:moveTo>
                    <a:pt x="1357757" y="364871"/>
                  </a:moveTo>
                  <a:lnTo>
                    <a:pt x="1370584" y="359918"/>
                  </a:lnTo>
                  <a:cubicBezTo>
                    <a:pt x="1380744" y="369951"/>
                    <a:pt x="1380744" y="377698"/>
                    <a:pt x="1375664" y="382905"/>
                  </a:cubicBezTo>
                  <a:lnTo>
                    <a:pt x="1365123" y="387731"/>
                  </a:lnTo>
                  <a:lnTo>
                    <a:pt x="1226185" y="518795"/>
                  </a:lnTo>
                  <a:lnTo>
                    <a:pt x="844042" y="518795"/>
                  </a:lnTo>
                  <a:lnTo>
                    <a:pt x="761238" y="436118"/>
                  </a:lnTo>
                  <a:lnTo>
                    <a:pt x="486791" y="436118"/>
                  </a:lnTo>
                  <a:cubicBezTo>
                    <a:pt x="485394" y="441579"/>
                    <a:pt x="480441" y="445643"/>
                    <a:pt x="474472" y="445643"/>
                  </a:cubicBezTo>
                  <a:lnTo>
                    <a:pt x="461772" y="439928"/>
                  </a:lnTo>
                  <a:cubicBezTo>
                    <a:pt x="461772" y="425958"/>
                    <a:pt x="467487" y="420243"/>
                    <a:pt x="474472" y="420243"/>
                  </a:cubicBezTo>
                  <a:lnTo>
                    <a:pt x="485394" y="424307"/>
                  </a:lnTo>
                  <a:lnTo>
                    <a:pt x="763905" y="429768"/>
                  </a:lnTo>
                  <a:lnTo>
                    <a:pt x="846709" y="512445"/>
                  </a:lnTo>
                  <a:lnTo>
                    <a:pt x="1223518" y="512445"/>
                  </a:lnTo>
                  <a:lnTo>
                    <a:pt x="1355852" y="380238"/>
                  </a:lnTo>
                  <a:cubicBezTo>
                    <a:pt x="1353058" y="375285"/>
                    <a:pt x="1353693" y="369189"/>
                    <a:pt x="1357884" y="364744"/>
                  </a:cubicBezTo>
                  <a:moveTo>
                    <a:pt x="1168273" y="311658"/>
                  </a:moveTo>
                  <a:lnTo>
                    <a:pt x="1180973" y="317373"/>
                  </a:lnTo>
                  <a:cubicBezTo>
                    <a:pt x="1180973" y="331343"/>
                    <a:pt x="1175258" y="337058"/>
                    <a:pt x="1168273" y="337058"/>
                  </a:cubicBezTo>
                  <a:lnTo>
                    <a:pt x="1157351" y="332994"/>
                  </a:lnTo>
                  <a:lnTo>
                    <a:pt x="929259" y="327533"/>
                  </a:lnTo>
                  <a:lnTo>
                    <a:pt x="825373" y="223774"/>
                  </a:lnTo>
                  <a:lnTo>
                    <a:pt x="457073" y="223774"/>
                  </a:lnTo>
                  <a:lnTo>
                    <a:pt x="400431" y="167132"/>
                  </a:lnTo>
                  <a:lnTo>
                    <a:pt x="133858" y="167132"/>
                  </a:lnTo>
                  <a:cubicBezTo>
                    <a:pt x="132461" y="172593"/>
                    <a:pt x="127508" y="176657"/>
                    <a:pt x="121539" y="176657"/>
                  </a:cubicBezTo>
                  <a:lnTo>
                    <a:pt x="108839" y="170942"/>
                  </a:lnTo>
                  <a:cubicBezTo>
                    <a:pt x="108839" y="156972"/>
                    <a:pt x="114554" y="151257"/>
                    <a:pt x="121539" y="151257"/>
                  </a:cubicBezTo>
                  <a:lnTo>
                    <a:pt x="132461" y="155321"/>
                  </a:lnTo>
                  <a:lnTo>
                    <a:pt x="403098" y="160782"/>
                  </a:lnTo>
                  <a:lnTo>
                    <a:pt x="459740" y="217424"/>
                  </a:lnTo>
                  <a:lnTo>
                    <a:pt x="828040" y="217424"/>
                  </a:lnTo>
                  <a:lnTo>
                    <a:pt x="931926" y="321183"/>
                  </a:lnTo>
                  <a:lnTo>
                    <a:pt x="1155954" y="321183"/>
                  </a:lnTo>
                  <a:cubicBezTo>
                    <a:pt x="1157351" y="315722"/>
                    <a:pt x="1162304" y="311658"/>
                    <a:pt x="1168273" y="311658"/>
                  </a:cubicBezTo>
                  <a:moveTo>
                    <a:pt x="1307846" y="11049"/>
                  </a:moveTo>
                  <a:cubicBezTo>
                    <a:pt x="1322705" y="-3683"/>
                    <a:pt x="1346454" y="-3683"/>
                    <a:pt x="1361440" y="11049"/>
                  </a:cubicBezTo>
                  <a:cubicBezTo>
                    <a:pt x="1376172" y="25908"/>
                    <a:pt x="1376172" y="49657"/>
                    <a:pt x="1361440" y="64516"/>
                  </a:cubicBezTo>
                  <a:cubicBezTo>
                    <a:pt x="1348867" y="76962"/>
                    <a:pt x="1330071" y="78867"/>
                    <a:pt x="1315466" y="70358"/>
                  </a:cubicBezTo>
                  <a:lnTo>
                    <a:pt x="1174115" y="211455"/>
                  </a:lnTo>
                  <a:lnTo>
                    <a:pt x="1009015" y="211455"/>
                  </a:lnTo>
                  <a:lnTo>
                    <a:pt x="917067" y="119634"/>
                  </a:lnTo>
                  <a:lnTo>
                    <a:pt x="758063" y="119634"/>
                  </a:lnTo>
                  <a:cubicBezTo>
                    <a:pt x="753872" y="135890"/>
                    <a:pt x="739013" y="147955"/>
                    <a:pt x="721487" y="147955"/>
                  </a:cubicBezTo>
                  <a:cubicBezTo>
                    <a:pt x="700659" y="147955"/>
                    <a:pt x="683641" y="130937"/>
                    <a:pt x="683641" y="110109"/>
                  </a:cubicBezTo>
                  <a:cubicBezTo>
                    <a:pt x="683641" y="89281"/>
                    <a:pt x="700659" y="72390"/>
                    <a:pt x="721487" y="72390"/>
                  </a:cubicBezTo>
                  <a:cubicBezTo>
                    <a:pt x="739013" y="72390"/>
                    <a:pt x="753872" y="84455"/>
                    <a:pt x="758063" y="100711"/>
                  </a:cubicBezTo>
                  <a:lnTo>
                    <a:pt x="924941" y="100711"/>
                  </a:lnTo>
                  <a:lnTo>
                    <a:pt x="1016889" y="192532"/>
                  </a:lnTo>
                  <a:lnTo>
                    <a:pt x="1166241" y="192532"/>
                  </a:lnTo>
                  <a:lnTo>
                    <a:pt x="1302004" y="57023"/>
                  </a:lnTo>
                  <a:cubicBezTo>
                    <a:pt x="1293495" y="42545"/>
                    <a:pt x="1295400" y="23622"/>
                    <a:pt x="1307846" y="11049"/>
                  </a:cubicBezTo>
                  <a:moveTo>
                    <a:pt x="2035429" y="210312"/>
                  </a:moveTo>
                  <a:cubicBezTo>
                    <a:pt x="2056257" y="210312"/>
                    <a:pt x="2073275" y="227330"/>
                    <a:pt x="2073275" y="248158"/>
                  </a:cubicBezTo>
                  <a:cubicBezTo>
                    <a:pt x="2073275" y="268986"/>
                    <a:pt x="2056257" y="286004"/>
                    <a:pt x="2035429" y="286004"/>
                  </a:cubicBezTo>
                  <a:cubicBezTo>
                    <a:pt x="2017903" y="286004"/>
                    <a:pt x="2003044" y="273939"/>
                    <a:pt x="1998853" y="257683"/>
                  </a:cubicBezTo>
                  <a:lnTo>
                    <a:pt x="1698117" y="257683"/>
                  </a:lnTo>
                  <a:lnTo>
                    <a:pt x="1647825" y="307975"/>
                  </a:lnTo>
                  <a:lnTo>
                    <a:pt x="1647825" y="463804"/>
                  </a:lnTo>
                  <a:lnTo>
                    <a:pt x="1311402" y="799846"/>
                  </a:lnTo>
                  <a:lnTo>
                    <a:pt x="1311402" y="1023366"/>
                  </a:lnTo>
                  <a:lnTo>
                    <a:pt x="1146429" y="1188212"/>
                  </a:lnTo>
                  <a:cubicBezTo>
                    <a:pt x="1154938" y="1202817"/>
                    <a:pt x="1153033" y="1221613"/>
                    <a:pt x="1140587" y="1234186"/>
                  </a:cubicBezTo>
                  <a:cubicBezTo>
                    <a:pt x="1125728" y="1248918"/>
                    <a:pt x="1101979" y="1248918"/>
                    <a:pt x="1086993" y="1234186"/>
                  </a:cubicBezTo>
                  <a:cubicBezTo>
                    <a:pt x="1072261" y="1219327"/>
                    <a:pt x="1072261" y="1195578"/>
                    <a:pt x="1086993" y="1180719"/>
                  </a:cubicBezTo>
                  <a:cubicBezTo>
                    <a:pt x="1099566" y="1168273"/>
                    <a:pt x="1118362" y="1166368"/>
                    <a:pt x="1132967" y="1174877"/>
                  </a:cubicBezTo>
                  <a:lnTo>
                    <a:pt x="1292352" y="1015619"/>
                  </a:lnTo>
                  <a:lnTo>
                    <a:pt x="1292352" y="791972"/>
                  </a:lnTo>
                  <a:lnTo>
                    <a:pt x="1628902" y="455930"/>
                  </a:lnTo>
                  <a:lnTo>
                    <a:pt x="1628902" y="299847"/>
                  </a:lnTo>
                  <a:lnTo>
                    <a:pt x="1690243" y="238506"/>
                  </a:lnTo>
                  <a:lnTo>
                    <a:pt x="1998853" y="238506"/>
                  </a:lnTo>
                  <a:cubicBezTo>
                    <a:pt x="2003044" y="222377"/>
                    <a:pt x="2017903" y="210185"/>
                    <a:pt x="2035429" y="210185"/>
                  </a:cubicBezTo>
                  <a:moveTo>
                    <a:pt x="647700" y="951865"/>
                  </a:moveTo>
                  <a:lnTo>
                    <a:pt x="635000" y="946150"/>
                  </a:lnTo>
                  <a:cubicBezTo>
                    <a:pt x="635000" y="932180"/>
                    <a:pt x="640715" y="926465"/>
                    <a:pt x="647700" y="926465"/>
                  </a:cubicBezTo>
                  <a:lnTo>
                    <a:pt x="658622" y="930529"/>
                  </a:lnTo>
                  <a:lnTo>
                    <a:pt x="825246" y="935990"/>
                  </a:lnTo>
                  <a:lnTo>
                    <a:pt x="926465" y="834898"/>
                  </a:lnTo>
                  <a:lnTo>
                    <a:pt x="1224280" y="834898"/>
                  </a:lnTo>
                  <a:lnTo>
                    <a:pt x="1224280" y="969772"/>
                  </a:lnTo>
                  <a:lnTo>
                    <a:pt x="1106932" y="1086993"/>
                  </a:lnTo>
                  <a:lnTo>
                    <a:pt x="966597" y="1086993"/>
                  </a:lnTo>
                  <a:cubicBezTo>
                    <a:pt x="965200" y="1092454"/>
                    <a:pt x="960247" y="1096518"/>
                    <a:pt x="954278" y="1096518"/>
                  </a:cubicBezTo>
                  <a:lnTo>
                    <a:pt x="941578" y="1090803"/>
                  </a:lnTo>
                  <a:cubicBezTo>
                    <a:pt x="941578" y="1076833"/>
                    <a:pt x="947293" y="1071118"/>
                    <a:pt x="954278" y="1071118"/>
                  </a:cubicBezTo>
                  <a:lnTo>
                    <a:pt x="965200" y="1075182"/>
                  </a:lnTo>
                  <a:lnTo>
                    <a:pt x="1104392" y="1080643"/>
                  </a:lnTo>
                  <a:lnTo>
                    <a:pt x="1217930" y="967105"/>
                  </a:lnTo>
                  <a:lnTo>
                    <a:pt x="1217930" y="841248"/>
                  </a:lnTo>
                  <a:lnTo>
                    <a:pt x="929005" y="841248"/>
                  </a:lnTo>
                  <a:lnTo>
                    <a:pt x="827786" y="942340"/>
                  </a:lnTo>
                  <a:lnTo>
                    <a:pt x="660019" y="942340"/>
                  </a:lnTo>
                  <a:cubicBezTo>
                    <a:pt x="658622" y="947801"/>
                    <a:pt x="653669" y="951865"/>
                    <a:pt x="647700" y="951865"/>
                  </a:cubicBezTo>
                  <a:moveTo>
                    <a:pt x="2035429" y="318643"/>
                  </a:moveTo>
                  <a:lnTo>
                    <a:pt x="2048129" y="324358"/>
                  </a:lnTo>
                  <a:cubicBezTo>
                    <a:pt x="2048129" y="338328"/>
                    <a:pt x="2042414" y="344043"/>
                    <a:pt x="2035429" y="344043"/>
                  </a:cubicBezTo>
                  <a:lnTo>
                    <a:pt x="2024507" y="339979"/>
                  </a:lnTo>
                  <a:lnTo>
                    <a:pt x="1765427" y="334518"/>
                  </a:lnTo>
                  <a:lnTo>
                    <a:pt x="1734185" y="365760"/>
                  </a:lnTo>
                  <a:lnTo>
                    <a:pt x="1734185" y="485140"/>
                  </a:lnTo>
                  <a:lnTo>
                    <a:pt x="1872869" y="623570"/>
                  </a:lnTo>
                  <a:lnTo>
                    <a:pt x="1872869" y="1022731"/>
                  </a:lnTo>
                  <a:lnTo>
                    <a:pt x="1707515" y="1187958"/>
                  </a:lnTo>
                  <a:lnTo>
                    <a:pt x="1707515" y="1374013"/>
                  </a:lnTo>
                  <a:cubicBezTo>
                    <a:pt x="1712976" y="1375410"/>
                    <a:pt x="1717040" y="1380363"/>
                    <a:pt x="1717040" y="1386332"/>
                  </a:cubicBezTo>
                  <a:lnTo>
                    <a:pt x="1711325" y="1399032"/>
                  </a:lnTo>
                  <a:cubicBezTo>
                    <a:pt x="1697355" y="1399032"/>
                    <a:pt x="1691513" y="1393317"/>
                    <a:pt x="1691513" y="1386332"/>
                  </a:cubicBezTo>
                  <a:lnTo>
                    <a:pt x="1695577" y="1375410"/>
                  </a:lnTo>
                  <a:lnTo>
                    <a:pt x="1701038" y="1185291"/>
                  </a:lnTo>
                  <a:lnTo>
                    <a:pt x="1866392" y="1020064"/>
                  </a:lnTo>
                  <a:lnTo>
                    <a:pt x="1866392" y="626110"/>
                  </a:lnTo>
                  <a:lnTo>
                    <a:pt x="1727962" y="487680"/>
                  </a:lnTo>
                  <a:lnTo>
                    <a:pt x="1727962" y="363093"/>
                  </a:lnTo>
                  <a:lnTo>
                    <a:pt x="1763014" y="328168"/>
                  </a:lnTo>
                  <a:lnTo>
                    <a:pt x="2023110" y="328168"/>
                  </a:lnTo>
                  <a:cubicBezTo>
                    <a:pt x="2024507" y="322707"/>
                    <a:pt x="2029460" y="318643"/>
                    <a:pt x="2035429" y="318643"/>
                  </a:cubicBezTo>
                  <a:moveTo>
                    <a:pt x="1822577" y="473329"/>
                  </a:moveTo>
                  <a:cubicBezTo>
                    <a:pt x="1807845" y="458470"/>
                    <a:pt x="1807845" y="434721"/>
                    <a:pt x="1822577" y="419862"/>
                  </a:cubicBezTo>
                  <a:cubicBezTo>
                    <a:pt x="1837436" y="405130"/>
                    <a:pt x="1861185" y="405130"/>
                    <a:pt x="1876171" y="419862"/>
                  </a:cubicBezTo>
                  <a:cubicBezTo>
                    <a:pt x="1888617" y="432435"/>
                    <a:pt x="1890522" y="451231"/>
                    <a:pt x="1882013" y="465836"/>
                  </a:cubicBezTo>
                  <a:lnTo>
                    <a:pt x="1952625" y="536321"/>
                  </a:lnTo>
                  <a:lnTo>
                    <a:pt x="1952625" y="1087755"/>
                  </a:lnTo>
                  <a:lnTo>
                    <a:pt x="1844675" y="1195578"/>
                  </a:lnTo>
                  <a:lnTo>
                    <a:pt x="1844675" y="1479296"/>
                  </a:lnTo>
                  <a:cubicBezTo>
                    <a:pt x="1860931" y="1483487"/>
                    <a:pt x="1873123" y="1498346"/>
                    <a:pt x="1873123" y="1515872"/>
                  </a:cubicBezTo>
                  <a:cubicBezTo>
                    <a:pt x="1873123" y="1536700"/>
                    <a:pt x="1856105" y="1553718"/>
                    <a:pt x="1835277" y="1553718"/>
                  </a:cubicBezTo>
                  <a:cubicBezTo>
                    <a:pt x="1814449" y="1553718"/>
                    <a:pt x="1797431" y="1536700"/>
                    <a:pt x="1797431" y="1515872"/>
                  </a:cubicBezTo>
                  <a:cubicBezTo>
                    <a:pt x="1797431" y="1498346"/>
                    <a:pt x="1809496" y="1483487"/>
                    <a:pt x="1825879" y="1479296"/>
                  </a:cubicBezTo>
                  <a:lnTo>
                    <a:pt x="1825879" y="1187704"/>
                  </a:lnTo>
                  <a:lnTo>
                    <a:pt x="1933702" y="1079881"/>
                  </a:lnTo>
                  <a:lnTo>
                    <a:pt x="1933702" y="544195"/>
                  </a:lnTo>
                  <a:lnTo>
                    <a:pt x="1868678" y="479298"/>
                  </a:lnTo>
                  <a:cubicBezTo>
                    <a:pt x="1854073" y="487807"/>
                    <a:pt x="1835150" y="485902"/>
                    <a:pt x="1822704" y="473456"/>
                  </a:cubicBezTo>
                  <a:moveTo>
                    <a:pt x="1931416" y="1190752"/>
                  </a:moveTo>
                  <a:lnTo>
                    <a:pt x="1937131" y="1178052"/>
                  </a:lnTo>
                  <a:cubicBezTo>
                    <a:pt x="1951101" y="1178052"/>
                    <a:pt x="1956943" y="1183767"/>
                    <a:pt x="1956943" y="1190752"/>
                  </a:cubicBezTo>
                  <a:lnTo>
                    <a:pt x="1952879" y="1201674"/>
                  </a:lnTo>
                  <a:lnTo>
                    <a:pt x="1947418" y="1417320"/>
                  </a:lnTo>
                  <a:lnTo>
                    <a:pt x="1992376" y="1462278"/>
                  </a:lnTo>
                  <a:lnTo>
                    <a:pt x="1992376" y="1694688"/>
                  </a:lnTo>
                  <a:cubicBezTo>
                    <a:pt x="1997837" y="1696085"/>
                    <a:pt x="2001901" y="1701038"/>
                    <a:pt x="2001901" y="1707007"/>
                  </a:cubicBezTo>
                  <a:lnTo>
                    <a:pt x="1996186" y="1719707"/>
                  </a:lnTo>
                  <a:cubicBezTo>
                    <a:pt x="1982216" y="1719707"/>
                    <a:pt x="1976374" y="1713992"/>
                    <a:pt x="1976374" y="1707007"/>
                  </a:cubicBezTo>
                  <a:lnTo>
                    <a:pt x="1980438" y="1696085"/>
                  </a:lnTo>
                  <a:lnTo>
                    <a:pt x="1985899" y="1464818"/>
                  </a:lnTo>
                  <a:lnTo>
                    <a:pt x="1940941" y="1419860"/>
                  </a:lnTo>
                  <a:lnTo>
                    <a:pt x="1940941" y="1202944"/>
                  </a:lnTo>
                  <a:cubicBezTo>
                    <a:pt x="1935481" y="1201547"/>
                    <a:pt x="1931416" y="1196594"/>
                    <a:pt x="1931416" y="1190625"/>
                  </a:cubicBezTo>
                  <a:moveTo>
                    <a:pt x="1666240" y="604901"/>
                  </a:moveTo>
                  <a:lnTo>
                    <a:pt x="1679067" y="599948"/>
                  </a:lnTo>
                  <a:cubicBezTo>
                    <a:pt x="1689227" y="609981"/>
                    <a:pt x="1689227" y="617728"/>
                    <a:pt x="1684147" y="622935"/>
                  </a:cubicBezTo>
                  <a:lnTo>
                    <a:pt x="1673606" y="627761"/>
                  </a:lnTo>
                  <a:lnTo>
                    <a:pt x="1449324" y="844042"/>
                  </a:lnTo>
                  <a:lnTo>
                    <a:pt x="1449324" y="1061466"/>
                  </a:lnTo>
                  <a:lnTo>
                    <a:pt x="1186434" y="1324229"/>
                  </a:lnTo>
                  <a:lnTo>
                    <a:pt x="703453" y="1324229"/>
                  </a:lnTo>
                  <a:cubicBezTo>
                    <a:pt x="702056" y="1329690"/>
                    <a:pt x="697103" y="1333754"/>
                    <a:pt x="691134" y="1333754"/>
                  </a:cubicBezTo>
                  <a:lnTo>
                    <a:pt x="678434" y="1328039"/>
                  </a:lnTo>
                  <a:cubicBezTo>
                    <a:pt x="678434" y="1314069"/>
                    <a:pt x="684149" y="1308354"/>
                    <a:pt x="691134" y="1308354"/>
                  </a:cubicBezTo>
                  <a:lnTo>
                    <a:pt x="702056" y="1312418"/>
                  </a:lnTo>
                  <a:lnTo>
                    <a:pt x="1183767" y="1317879"/>
                  </a:lnTo>
                  <a:lnTo>
                    <a:pt x="1443101" y="1058799"/>
                  </a:lnTo>
                  <a:lnTo>
                    <a:pt x="1443101" y="841375"/>
                  </a:lnTo>
                  <a:lnTo>
                    <a:pt x="1664335" y="620395"/>
                  </a:lnTo>
                  <a:cubicBezTo>
                    <a:pt x="1661414" y="615569"/>
                    <a:pt x="1662049" y="609346"/>
                    <a:pt x="1666240" y="605028"/>
                  </a:cubicBezTo>
                  <a:moveTo>
                    <a:pt x="1649857" y="550291"/>
                  </a:moveTo>
                  <a:lnTo>
                    <a:pt x="1644904" y="537464"/>
                  </a:lnTo>
                  <a:cubicBezTo>
                    <a:pt x="1655064" y="527431"/>
                    <a:pt x="1662811" y="527431"/>
                    <a:pt x="1667891" y="532384"/>
                  </a:cubicBezTo>
                  <a:lnTo>
                    <a:pt x="1672717" y="542925"/>
                  </a:lnTo>
                  <a:lnTo>
                    <a:pt x="1789811" y="667766"/>
                  </a:lnTo>
                  <a:lnTo>
                    <a:pt x="1789811" y="969772"/>
                  </a:lnTo>
                  <a:lnTo>
                    <a:pt x="1612900" y="1146429"/>
                  </a:lnTo>
                  <a:lnTo>
                    <a:pt x="1612900" y="1553591"/>
                  </a:lnTo>
                  <a:cubicBezTo>
                    <a:pt x="1618361" y="1554988"/>
                    <a:pt x="1622425" y="1559941"/>
                    <a:pt x="1622425" y="1565910"/>
                  </a:cubicBezTo>
                  <a:lnTo>
                    <a:pt x="1616710" y="1578610"/>
                  </a:lnTo>
                  <a:cubicBezTo>
                    <a:pt x="1602740" y="1578610"/>
                    <a:pt x="1596898" y="1572895"/>
                    <a:pt x="1596898" y="1565910"/>
                  </a:cubicBezTo>
                  <a:lnTo>
                    <a:pt x="1600962" y="1554988"/>
                  </a:lnTo>
                  <a:lnTo>
                    <a:pt x="1606423" y="1143762"/>
                  </a:lnTo>
                  <a:lnTo>
                    <a:pt x="1783334" y="967105"/>
                  </a:lnTo>
                  <a:lnTo>
                    <a:pt x="1783334" y="670306"/>
                  </a:lnTo>
                  <a:lnTo>
                    <a:pt x="1665097" y="552196"/>
                  </a:lnTo>
                  <a:cubicBezTo>
                    <a:pt x="1660271" y="555117"/>
                    <a:pt x="1654048" y="554482"/>
                    <a:pt x="1649730" y="550291"/>
                  </a:cubicBezTo>
                  <a:moveTo>
                    <a:pt x="1588643" y="773811"/>
                  </a:moveTo>
                  <a:cubicBezTo>
                    <a:pt x="1588770" y="745871"/>
                    <a:pt x="1611122" y="723519"/>
                    <a:pt x="1639062" y="723392"/>
                  </a:cubicBezTo>
                  <a:cubicBezTo>
                    <a:pt x="1667002" y="723519"/>
                    <a:pt x="1689354" y="745871"/>
                    <a:pt x="1689481" y="773811"/>
                  </a:cubicBezTo>
                  <a:cubicBezTo>
                    <a:pt x="1689354" y="797433"/>
                    <a:pt x="1673352" y="816991"/>
                    <a:pt x="1651635" y="822579"/>
                  </a:cubicBezTo>
                  <a:lnTo>
                    <a:pt x="1651635" y="990727"/>
                  </a:lnTo>
                  <a:lnTo>
                    <a:pt x="1536192" y="1106043"/>
                  </a:lnTo>
                  <a:lnTo>
                    <a:pt x="1536192" y="1263777"/>
                  </a:lnTo>
                  <a:cubicBezTo>
                    <a:pt x="1557909" y="1269365"/>
                    <a:pt x="1573911" y="1289050"/>
                    <a:pt x="1574038" y="1312545"/>
                  </a:cubicBezTo>
                  <a:cubicBezTo>
                    <a:pt x="1573911" y="1340485"/>
                    <a:pt x="1551559" y="1362837"/>
                    <a:pt x="1523619" y="1362964"/>
                  </a:cubicBezTo>
                  <a:cubicBezTo>
                    <a:pt x="1495679" y="1362837"/>
                    <a:pt x="1473327" y="1340485"/>
                    <a:pt x="1473200" y="1312545"/>
                  </a:cubicBezTo>
                  <a:cubicBezTo>
                    <a:pt x="1473327" y="1288923"/>
                    <a:pt x="1489329" y="1269365"/>
                    <a:pt x="1511046" y="1263777"/>
                  </a:cubicBezTo>
                  <a:lnTo>
                    <a:pt x="1511046" y="1095629"/>
                  </a:lnTo>
                  <a:lnTo>
                    <a:pt x="1626489" y="980313"/>
                  </a:lnTo>
                  <a:lnTo>
                    <a:pt x="1626489" y="822579"/>
                  </a:lnTo>
                  <a:cubicBezTo>
                    <a:pt x="1604772" y="816991"/>
                    <a:pt x="1588770" y="797306"/>
                    <a:pt x="1588643" y="773811"/>
                  </a:cubicBezTo>
                  <a:moveTo>
                    <a:pt x="2035429" y="96393"/>
                  </a:moveTo>
                  <a:lnTo>
                    <a:pt x="2048129" y="102108"/>
                  </a:lnTo>
                  <a:cubicBezTo>
                    <a:pt x="2048129" y="116078"/>
                    <a:pt x="2042414" y="121793"/>
                    <a:pt x="2035429" y="121793"/>
                  </a:cubicBezTo>
                  <a:lnTo>
                    <a:pt x="2024507" y="117729"/>
                  </a:lnTo>
                  <a:lnTo>
                    <a:pt x="1574292" y="112268"/>
                  </a:lnTo>
                  <a:lnTo>
                    <a:pt x="1452245" y="234315"/>
                  </a:lnTo>
                  <a:lnTo>
                    <a:pt x="1452245" y="416814"/>
                  </a:lnTo>
                  <a:lnTo>
                    <a:pt x="1242695" y="626110"/>
                  </a:lnTo>
                  <a:lnTo>
                    <a:pt x="754507" y="626110"/>
                  </a:lnTo>
                  <a:cubicBezTo>
                    <a:pt x="753110" y="631571"/>
                    <a:pt x="748157" y="635635"/>
                    <a:pt x="742188" y="635635"/>
                  </a:cubicBezTo>
                  <a:lnTo>
                    <a:pt x="729488" y="629920"/>
                  </a:lnTo>
                  <a:cubicBezTo>
                    <a:pt x="729488" y="615950"/>
                    <a:pt x="735203" y="610235"/>
                    <a:pt x="742188" y="610235"/>
                  </a:cubicBezTo>
                  <a:lnTo>
                    <a:pt x="753110" y="614299"/>
                  </a:lnTo>
                  <a:lnTo>
                    <a:pt x="1240155" y="619760"/>
                  </a:lnTo>
                  <a:lnTo>
                    <a:pt x="1446022" y="414147"/>
                  </a:lnTo>
                  <a:lnTo>
                    <a:pt x="1446022" y="231648"/>
                  </a:lnTo>
                  <a:lnTo>
                    <a:pt x="1571879" y="105918"/>
                  </a:lnTo>
                  <a:lnTo>
                    <a:pt x="2023110" y="105918"/>
                  </a:lnTo>
                  <a:cubicBezTo>
                    <a:pt x="2024507" y="100457"/>
                    <a:pt x="2029460" y="96393"/>
                    <a:pt x="2035429" y="96393"/>
                  </a:cubicBezTo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8401" y="6405543"/>
            <a:ext cx="12519962" cy="490557"/>
            <a:chOff x="0" y="0"/>
            <a:chExt cx="2031894" cy="840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31894" cy="84002"/>
            </a:xfrm>
            <a:custGeom>
              <a:avLst/>
              <a:gdLst/>
              <a:ahLst/>
              <a:cxnLst/>
              <a:rect l="l" t="t" r="r" b="b"/>
              <a:pathLst>
                <a:path w="2031894" h="84002">
                  <a:moveTo>
                    <a:pt x="0" y="0"/>
                  </a:moveTo>
                  <a:lnTo>
                    <a:pt x="2031894" y="0"/>
                  </a:lnTo>
                  <a:lnTo>
                    <a:pt x="2031894" y="84002"/>
                  </a:lnTo>
                  <a:lnTo>
                    <a:pt x="0" y="84002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31894" cy="122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78401" y="7062871"/>
            <a:ext cx="14096978" cy="59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9"/>
              </a:lnSpc>
            </a:pPr>
            <a:r>
              <a:rPr lang="en-US" sz="4365" b="1">
                <a:solidFill>
                  <a:schemeClr val="tx2"/>
                </a:solidFill>
                <a:latin typeface="Lato Bold"/>
                <a:ea typeface="Lato Bold"/>
                <a:cs typeface="Lato Bold"/>
                <a:sym typeface="Lato Bold"/>
              </a:rPr>
              <a:t>What ArkCase Illume Represents: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17636" y="8038843"/>
            <a:ext cx="1640315" cy="448482"/>
            <a:chOff x="0" y="0"/>
            <a:chExt cx="1869320" cy="59797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869320" cy="597976"/>
              <a:chOff x="0" y="0"/>
              <a:chExt cx="369248" cy="11811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69248" cy="118119"/>
              </a:xfrm>
              <a:custGeom>
                <a:avLst/>
                <a:gdLst/>
                <a:ahLst/>
                <a:cxnLst/>
                <a:rect l="l" t="t" r="r" b="b"/>
                <a:pathLst>
                  <a:path w="369248" h="118119">
                    <a:moveTo>
                      <a:pt x="38655" y="0"/>
                    </a:moveTo>
                    <a:lnTo>
                      <a:pt x="330594" y="0"/>
                    </a:lnTo>
                    <a:cubicBezTo>
                      <a:pt x="351942" y="0"/>
                      <a:pt x="369248" y="17306"/>
                      <a:pt x="369248" y="38655"/>
                    </a:cubicBezTo>
                    <a:lnTo>
                      <a:pt x="369248" y="79464"/>
                    </a:lnTo>
                    <a:cubicBezTo>
                      <a:pt x="369248" y="100812"/>
                      <a:pt x="351942" y="118119"/>
                      <a:pt x="330594" y="118119"/>
                    </a:cubicBezTo>
                    <a:lnTo>
                      <a:pt x="38655" y="118119"/>
                    </a:lnTo>
                    <a:cubicBezTo>
                      <a:pt x="17306" y="118119"/>
                      <a:pt x="0" y="100812"/>
                      <a:pt x="0" y="79464"/>
                    </a:cubicBezTo>
                    <a:lnTo>
                      <a:pt x="0" y="38655"/>
                    </a:lnTo>
                    <a:cubicBezTo>
                      <a:pt x="0" y="17306"/>
                      <a:pt x="17306" y="0"/>
                      <a:pt x="38655" y="0"/>
                    </a:cubicBezTo>
                    <a:close/>
                  </a:path>
                </a:pathLst>
              </a:custGeom>
              <a:solidFill>
                <a:srgbClr val="0033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69248" cy="1562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29867" y="31008"/>
              <a:ext cx="1609585" cy="478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8"/>
                </a:lnSpc>
              </a:pPr>
              <a:r>
                <a:rPr lang="en-US" sz="2106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Insightful</a:t>
              </a:r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29927" y="8760772"/>
            <a:ext cx="1614594" cy="448482"/>
            <a:chOff x="0" y="0"/>
            <a:chExt cx="1869320" cy="59797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869320" cy="597976"/>
              <a:chOff x="0" y="0"/>
              <a:chExt cx="369248" cy="1181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69248" cy="118119"/>
              </a:xfrm>
              <a:custGeom>
                <a:avLst/>
                <a:gdLst/>
                <a:ahLst/>
                <a:cxnLst/>
                <a:rect l="l" t="t" r="r" b="b"/>
                <a:pathLst>
                  <a:path w="369248" h="118119">
                    <a:moveTo>
                      <a:pt x="38655" y="0"/>
                    </a:moveTo>
                    <a:lnTo>
                      <a:pt x="330594" y="0"/>
                    </a:lnTo>
                    <a:cubicBezTo>
                      <a:pt x="351942" y="0"/>
                      <a:pt x="369248" y="17306"/>
                      <a:pt x="369248" y="38655"/>
                    </a:cubicBezTo>
                    <a:lnTo>
                      <a:pt x="369248" y="79464"/>
                    </a:lnTo>
                    <a:cubicBezTo>
                      <a:pt x="369248" y="100812"/>
                      <a:pt x="351942" y="118119"/>
                      <a:pt x="330594" y="118119"/>
                    </a:cubicBezTo>
                    <a:lnTo>
                      <a:pt x="38655" y="118119"/>
                    </a:lnTo>
                    <a:cubicBezTo>
                      <a:pt x="17306" y="118119"/>
                      <a:pt x="0" y="100812"/>
                      <a:pt x="0" y="79464"/>
                    </a:cubicBezTo>
                    <a:lnTo>
                      <a:pt x="0" y="38655"/>
                    </a:lnTo>
                    <a:cubicBezTo>
                      <a:pt x="0" y="17306"/>
                      <a:pt x="17306" y="0"/>
                      <a:pt x="38655" y="0"/>
                    </a:cubicBezTo>
                    <a:close/>
                  </a:path>
                </a:pathLst>
              </a:custGeom>
              <a:solidFill>
                <a:srgbClr val="0033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369248" cy="1562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57930" y="31008"/>
              <a:ext cx="1609585" cy="466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8"/>
                </a:lnSpc>
              </a:pPr>
              <a:r>
                <a:rPr lang="en-US" sz="2106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Analytical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345928" y="8115043"/>
            <a:ext cx="1683762" cy="448482"/>
            <a:chOff x="0" y="0"/>
            <a:chExt cx="443460" cy="11811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3460" cy="118119"/>
            </a:xfrm>
            <a:custGeom>
              <a:avLst/>
              <a:gdLst/>
              <a:ahLst/>
              <a:cxnLst/>
              <a:rect l="l" t="t" r="r" b="b"/>
              <a:pathLst>
                <a:path w="443460" h="118119">
                  <a:moveTo>
                    <a:pt x="32186" y="0"/>
                  </a:moveTo>
                  <a:lnTo>
                    <a:pt x="411274" y="0"/>
                  </a:lnTo>
                  <a:cubicBezTo>
                    <a:pt x="429050" y="0"/>
                    <a:pt x="443460" y="14410"/>
                    <a:pt x="443460" y="32186"/>
                  </a:cubicBezTo>
                  <a:lnTo>
                    <a:pt x="443460" y="85933"/>
                  </a:lnTo>
                  <a:cubicBezTo>
                    <a:pt x="443460" y="103709"/>
                    <a:pt x="429050" y="118119"/>
                    <a:pt x="411274" y="118119"/>
                  </a:cubicBezTo>
                  <a:lnTo>
                    <a:pt x="32186" y="118119"/>
                  </a:lnTo>
                  <a:cubicBezTo>
                    <a:pt x="14410" y="118119"/>
                    <a:pt x="0" y="103709"/>
                    <a:pt x="0" y="85933"/>
                  </a:cubicBezTo>
                  <a:lnTo>
                    <a:pt x="0" y="32186"/>
                  </a:lnTo>
                  <a:cubicBezTo>
                    <a:pt x="0" y="14410"/>
                    <a:pt x="14410" y="0"/>
                    <a:pt x="32186" y="0"/>
                  </a:cubicBez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43460" cy="156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45928" y="8898424"/>
            <a:ext cx="1683762" cy="448482"/>
            <a:chOff x="0" y="0"/>
            <a:chExt cx="443460" cy="1181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3460" cy="118119"/>
            </a:xfrm>
            <a:custGeom>
              <a:avLst/>
              <a:gdLst/>
              <a:ahLst/>
              <a:cxnLst/>
              <a:rect l="l" t="t" r="r" b="b"/>
              <a:pathLst>
                <a:path w="443460" h="118119">
                  <a:moveTo>
                    <a:pt x="32186" y="0"/>
                  </a:moveTo>
                  <a:lnTo>
                    <a:pt x="411274" y="0"/>
                  </a:lnTo>
                  <a:cubicBezTo>
                    <a:pt x="429050" y="0"/>
                    <a:pt x="443460" y="14410"/>
                    <a:pt x="443460" y="32186"/>
                  </a:cubicBezTo>
                  <a:lnTo>
                    <a:pt x="443460" y="85933"/>
                  </a:lnTo>
                  <a:cubicBezTo>
                    <a:pt x="443460" y="103709"/>
                    <a:pt x="429050" y="118119"/>
                    <a:pt x="411274" y="118119"/>
                  </a:cubicBezTo>
                  <a:lnTo>
                    <a:pt x="32186" y="118119"/>
                  </a:lnTo>
                  <a:cubicBezTo>
                    <a:pt x="14410" y="118119"/>
                    <a:pt x="0" y="103709"/>
                    <a:pt x="0" y="85933"/>
                  </a:cubicBezTo>
                  <a:lnTo>
                    <a:pt x="0" y="32186"/>
                  </a:lnTo>
                  <a:cubicBezTo>
                    <a:pt x="0" y="14410"/>
                    <a:pt x="14410" y="0"/>
                    <a:pt x="32186" y="0"/>
                  </a:cubicBez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443460" cy="156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265474" y="2867687"/>
            <a:ext cx="4536972" cy="6557436"/>
            <a:chOff x="0" y="0"/>
            <a:chExt cx="6253735" cy="96167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253735" cy="9380602"/>
            </a:xfrm>
            <a:custGeom>
              <a:avLst/>
              <a:gdLst/>
              <a:ahLst/>
              <a:cxnLst/>
              <a:rect l="l" t="t" r="r" b="b"/>
              <a:pathLst>
                <a:path w="6253735" h="9380602">
                  <a:moveTo>
                    <a:pt x="0" y="0"/>
                  </a:moveTo>
                  <a:lnTo>
                    <a:pt x="6253735" y="0"/>
                  </a:lnTo>
                  <a:lnTo>
                    <a:pt x="6253735" y="9380602"/>
                  </a:lnTo>
                  <a:lnTo>
                    <a:pt x="0" y="938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704" r="-62704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236158"/>
              <a:ext cx="6253735" cy="9380602"/>
            </a:xfrm>
            <a:custGeom>
              <a:avLst/>
              <a:gdLst/>
              <a:ahLst/>
              <a:cxnLst/>
              <a:rect l="l" t="t" r="r" b="b"/>
              <a:pathLst>
                <a:path w="6253735" h="9380602">
                  <a:moveTo>
                    <a:pt x="0" y="0"/>
                  </a:moveTo>
                  <a:lnTo>
                    <a:pt x="6253735" y="0"/>
                  </a:lnTo>
                  <a:lnTo>
                    <a:pt x="6253735" y="9380602"/>
                  </a:lnTo>
                  <a:lnTo>
                    <a:pt x="0" y="938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376688" y="679220"/>
            <a:ext cx="977312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338" b="1">
                <a:solidFill>
                  <a:schemeClr val="tx2"/>
                </a:solidFill>
                <a:latin typeface="Lato Bold"/>
                <a:ea typeface="Lato Bold"/>
                <a:cs typeface="Lato Bold"/>
                <a:sym typeface="Lato Bold"/>
              </a:rPr>
              <a:t>MEET ARKCASE ILLUME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76113" y="1615168"/>
            <a:ext cx="11374276" cy="595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4365" b="1">
                <a:solidFill>
                  <a:schemeClr val="tx1">
                    <a:lumMod val="65000"/>
                    <a:lumOff val="3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The Intelligent Automation Layer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37833" y="2883856"/>
            <a:ext cx="12291362" cy="3400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highlight>
                  <a:srgbClr val="C0C0C0"/>
                </a:highlight>
              </a:rPr>
              <a:t> Key Capabilities </a:t>
            </a:r>
            <a:endParaRPr lang="en-US" sz="2400">
              <a:highlight>
                <a:srgbClr val="C0C0C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Exemption-driven redaction</a:t>
            </a:r>
            <a:br>
              <a:rPr lang="en-US" sz="2400"/>
            </a:br>
            <a:r>
              <a:rPr lang="en-US" sz="2400"/>
              <a:t>Identify sensitive content and accelerate exemption review.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Smart prioritization and categorization</a:t>
            </a:r>
            <a:br>
              <a:rPr lang="en-US" sz="2400"/>
            </a:br>
            <a:r>
              <a:rPr lang="en-US" sz="2400"/>
              <a:t>Surface high-risk, complex, or time-sensitive requests first.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Conversational AI assistance</a:t>
            </a:r>
            <a:br>
              <a:rPr lang="en-US" sz="2400"/>
            </a:br>
            <a:r>
              <a:rPr lang="en-US" sz="2400"/>
              <a:t>Ask questions about cases, documents, or FOIA activity and get instant answers.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Modern public portal</a:t>
            </a:r>
            <a:br>
              <a:rPr lang="en-US" sz="2400"/>
            </a:br>
            <a:r>
              <a:rPr lang="en-US" sz="2400"/>
              <a:t>Help requesters search reading room; help agencies obviate requests!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84215" y="8124011"/>
            <a:ext cx="1207189" cy="37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8"/>
              </a:lnSpc>
            </a:pPr>
            <a:r>
              <a:rPr lang="en-US" sz="210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Modern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443329" y="8944264"/>
            <a:ext cx="1700671" cy="37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8"/>
              </a:lnSpc>
            </a:pPr>
            <a:r>
              <a:rPr lang="en-US" sz="210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Trustworthy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65989" y="7901564"/>
            <a:ext cx="3357048" cy="71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4"/>
              </a:lnSpc>
            </a:pPr>
            <a:r>
              <a:rPr lang="en-US" sz="200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Clarifies complex information and workflows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65989" y="8771719"/>
            <a:ext cx="3357048" cy="71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4"/>
              </a:lnSpc>
            </a:pPr>
            <a:r>
              <a:rPr lang="en-US" sz="200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Represents data-driven decision making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92152" y="7981693"/>
            <a:ext cx="3357048" cy="71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4"/>
              </a:lnSpc>
            </a:pPr>
            <a:r>
              <a:rPr lang="en-US" sz="200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Signals innovation and workflow modernization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255281" y="8851106"/>
            <a:ext cx="3357048" cy="71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4"/>
              </a:lnSpc>
            </a:pPr>
            <a:r>
              <a:rPr lang="en-US" sz="200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Feels professional, helpful and </a:t>
            </a:r>
            <a:r>
              <a:rPr lang="en-US" sz="2006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GovTech</a:t>
            </a:r>
            <a:r>
              <a:rPr lang="en-US" sz="200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-appropriate</a:t>
            </a:r>
          </a:p>
        </p:txBody>
      </p:sp>
      <p:pic>
        <p:nvPicPr>
          <p:cNvPr id="42" name="Picture 41" descr="A black and grey logo&#10;&#10;AI-generated content may be incorrect.">
            <a:extLst>
              <a:ext uri="{FF2B5EF4-FFF2-40B4-BE49-F238E27FC236}">
                <a16:creationId xmlns:a16="http://schemas.microsoft.com/office/drawing/2014/main" id="{650056DA-82A3-7F0B-109D-D2AE37570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6135" y="9766427"/>
            <a:ext cx="1637731" cy="358759"/>
          </a:xfrm>
          <a:prstGeom prst="rect">
            <a:avLst/>
          </a:prstGeom>
        </p:spPr>
      </p:pic>
      <p:pic>
        <p:nvPicPr>
          <p:cNvPr id="44" name="Picture 43" descr="A blue and black logo&#10;&#10;AI-generated content may be incorrect.">
            <a:extLst>
              <a:ext uri="{FF2B5EF4-FFF2-40B4-BE49-F238E27FC236}">
                <a16:creationId xmlns:a16="http://schemas.microsoft.com/office/drawing/2014/main" id="{F1B53631-631B-9A5C-856F-F4DEC86C9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8" y="9663474"/>
            <a:ext cx="1531267" cy="450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14433"/>
            <a:ext cx="18288000" cy="13715867"/>
          </a:xfrm>
          <a:custGeom>
            <a:avLst/>
            <a:gdLst/>
            <a:ahLst/>
            <a:cxnLst/>
            <a:rect l="l" t="t" r="r" b="b"/>
            <a:pathLst>
              <a:path w="18288000" h="13715867">
                <a:moveTo>
                  <a:pt x="0" y="0"/>
                </a:moveTo>
                <a:lnTo>
                  <a:pt x="18288000" y="0"/>
                </a:lnTo>
                <a:lnTo>
                  <a:pt x="18288000" y="13715866"/>
                </a:lnTo>
                <a:lnTo>
                  <a:pt x="0" y="13715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378377" y="2490406"/>
            <a:ext cx="7531237" cy="38100"/>
            <a:chOff x="0" y="0"/>
            <a:chExt cx="7531240" cy="38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31227" cy="38100"/>
            </a:xfrm>
            <a:custGeom>
              <a:avLst/>
              <a:gdLst/>
              <a:ahLst/>
              <a:cxnLst/>
              <a:rect l="l" t="t" r="r" b="b"/>
              <a:pathLst>
                <a:path w="7531227" h="38100">
                  <a:moveTo>
                    <a:pt x="0" y="0"/>
                  </a:moveTo>
                  <a:lnTo>
                    <a:pt x="7531227" y="0"/>
                  </a:lnTo>
                  <a:lnTo>
                    <a:pt x="7531227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210102" y="8734"/>
            <a:ext cx="2073316" cy="1719596"/>
            <a:chOff x="0" y="0"/>
            <a:chExt cx="2073313" cy="1719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3275" cy="1719707"/>
            </a:xfrm>
            <a:custGeom>
              <a:avLst/>
              <a:gdLst/>
              <a:ahLst/>
              <a:cxnLst/>
              <a:rect l="l" t="t" r="r" b="b"/>
              <a:pathLst>
                <a:path w="2073275" h="1719707">
                  <a:moveTo>
                    <a:pt x="1495044" y="28829"/>
                  </a:moveTo>
                  <a:lnTo>
                    <a:pt x="1507871" y="23876"/>
                  </a:lnTo>
                  <a:cubicBezTo>
                    <a:pt x="1518031" y="33909"/>
                    <a:pt x="1518031" y="41656"/>
                    <a:pt x="1512951" y="46863"/>
                  </a:cubicBezTo>
                  <a:lnTo>
                    <a:pt x="1502410" y="51689"/>
                  </a:lnTo>
                  <a:lnTo>
                    <a:pt x="1355090" y="191135"/>
                  </a:lnTo>
                  <a:lnTo>
                    <a:pt x="1355090" y="278765"/>
                  </a:lnTo>
                  <a:lnTo>
                    <a:pt x="1221105" y="412623"/>
                  </a:lnTo>
                  <a:lnTo>
                    <a:pt x="882015" y="412623"/>
                  </a:lnTo>
                  <a:lnTo>
                    <a:pt x="806450" y="337058"/>
                  </a:lnTo>
                  <a:lnTo>
                    <a:pt x="25019" y="337058"/>
                  </a:lnTo>
                  <a:cubicBezTo>
                    <a:pt x="23622" y="342519"/>
                    <a:pt x="18669" y="346583"/>
                    <a:pt x="12700" y="346583"/>
                  </a:cubicBezTo>
                  <a:lnTo>
                    <a:pt x="0" y="340868"/>
                  </a:lnTo>
                  <a:cubicBezTo>
                    <a:pt x="0" y="326898"/>
                    <a:pt x="5715" y="321183"/>
                    <a:pt x="12700" y="321183"/>
                  </a:cubicBezTo>
                  <a:lnTo>
                    <a:pt x="23622" y="325247"/>
                  </a:lnTo>
                  <a:lnTo>
                    <a:pt x="808990" y="330708"/>
                  </a:lnTo>
                  <a:lnTo>
                    <a:pt x="884555" y="406146"/>
                  </a:lnTo>
                  <a:lnTo>
                    <a:pt x="1218438" y="406146"/>
                  </a:lnTo>
                  <a:lnTo>
                    <a:pt x="1348740" y="276098"/>
                  </a:lnTo>
                  <a:lnTo>
                    <a:pt x="1348740" y="188468"/>
                  </a:lnTo>
                  <a:lnTo>
                    <a:pt x="1493139" y="44196"/>
                  </a:lnTo>
                  <a:cubicBezTo>
                    <a:pt x="1490218" y="39370"/>
                    <a:pt x="1490853" y="33147"/>
                    <a:pt x="1495044" y="28829"/>
                  </a:cubicBezTo>
                  <a:moveTo>
                    <a:pt x="2035429" y="173990"/>
                  </a:moveTo>
                  <a:lnTo>
                    <a:pt x="2048129" y="179705"/>
                  </a:lnTo>
                  <a:cubicBezTo>
                    <a:pt x="2048129" y="193675"/>
                    <a:pt x="2042414" y="199390"/>
                    <a:pt x="2035429" y="199390"/>
                  </a:cubicBezTo>
                  <a:lnTo>
                    <a:pt x="2024507" y="195326"/>
                  </a:lnTo>
                  <a:lnTo>
                    <a:pt x="1624457" y="189865"/>
                  </a:lnTo>
                  <a:lnTo>
                    <a:pt x="1546352" y="267970"/>
                  </a:lnTo>
                  <a:lnTo>
                    <a:pt x="1546352" y="440436"/>
                  </a:lnTo>
                  <a:lnTo>
                    <a:pt x="1272286" y="714248"/>
                  </a:lnTo>
                  <a:lnTo>
                    <a:pt x="903478" y="714248"/>
                  </a:lnTo>
                  <a:lnTo>
                    <a:pt x="824865" y="792861"/>
                  </a:lnTo>
                  <a:lnTo>
                    <a:pt x="411099" y="792861"/>
                  </a:lnTo>
                  <a:cubicBezTo>
                    <a:pt x="409702" y="798322"/>
                    <a:pt x="404749" y="802386"/>
                    <a:pt x="398780" y="802386"/>
                  </a:cubicBezTo>
                  <a:lnTo>
                    <a:pt x="386080" y="796671"/>
                  </a:lnTo>
                  <a:cubicBezTo>
                    <a:pt x="386080" y="782701"/>
                    <a:pt x="391795" y="776986"/>
                    <a:pt x="398780" y="776986"/>
                  </a:cubicBezTo>
                  <a:lnTo>
                    <a:pt x="409702" y="781050"/>
                  </a:lnTo>
                  <a:lnTo>
                    <a:pt x="822325" y="786511"/>
                  </a:lnTo>
                  <a:lnTo>
                    <a:pt x="900938" y="707898"/>
                  </a:lnTo>
                  <a:lnTo>
                    <a:pt x="1269746" y="707898"/>
                  </a:lnTo>
                  <a:lnTo>
                    <a:pt x="1540129" y="437769"/>
                  </a:lnTo>
                  <a:lnTo>
                    <a:pt x="1540129" y="265303"/>
                  </a:lnTo>
                  <a:lnTo>
                    <a:pt x="1621917" y="183515"/>
                  </a:lnTo>
                  <a:lnTo>
                    <a:pt x="2023110" y="183515"/>
                  </a:lnTo>
                  <a:cubicBezTo>
                    <a:pt x="2024507" y="178054"/>
                    <a:pt x="2029460" y="173990"/>
                    <a:pt x="2035429" y="173990"/>
                  </a:cubicBezTo>
                  <a:moveTo>
                    <a:pt x="1357757" y="364871"/>
                  </a:moveTo>
                  <a:lnTo>
                    <a:pt x="1370584" y="359918"/>
                  </a:lnTo>
                  <a:cubicBezTo>
                    <a:pt x="1380744" y="369951"/>
                    <a:pt x="1380744" y="377698"/>
                    <a:pt x="1375664" y="382905"/>
                  </a:cubicBezTo>
                  <a:lnTo>
                    <a:pt x="1365123" y="387731"/>
                  </a:lnTo>
                  <a:lnTo>
                    <a:pt x="1226185" y="518795"/>
                  </a:lnTo>
                  <a:lnTo>
                    <a:pt x="844042" y="518795"/>
                  </a:lnTo>
                  <a:lnTo>
                    <a:pt x="761238" y="436118"/>
                  </a:lnTo>
                  <a:lnTo>
                    <a:pt x="486791" y="436118"/>
                  </a:lnTo>
                  <a:cubicBezTo>
                    <a:pt x="485394" y="441579"/>
                    <a:pt x="480441" y="445643"/>
                    <a:pt x="474472" y="445643"/>
                  </a:cubicBezTo>
                  <a:lnTo>
                    <a:pt x="461772" y="439928"/>
                  </a:lnTo>
                  <a:cubicBezTo>
                    <a:pt x="461772" y="425958"/>
                    <a:pt x="467487" y="420243"/>
                    <a:pt x="474472" y="420243"/>
                  </a:cubicBezTo>
                  <a:lnTo>
                    <a:pt x="485394" y="424307"/>
                  </a:lnTo>
                  <a:lnTo>
                    <a:pt x="763905" y="429768"/>
                  </a:lnTo>
                  <a:lnTo>
                    <a:pt x="846709" y="512445"/>
                  </a:lnTo>
                  <a:lnTo>
                    <a:pt x="1223518" y="512445"/>
                  </a:lnTo>
                  <a:lnTo>
                    <a:pt x="1355852" y="380238"/>
                  </a:lnTo>
                  <a:cubicBezTo>
                    <a:pt x="1353058" y="375285"/>
                    <a:pt x="1353693" y="369189"/>
                    <a:pt x="1357884" y="364744"/>
                  </a:cubicBezTo>
                  <a:moveTo>
                    <a:pt x="1168273" y="311658"/>
                  </a:moveTo>
                  <a:lnTo>
                    <a:pt x="1180973" y="317373"/>
                  </a:lnTo>
                  <a:cubicBezTo>
                    <a:pt x="1180973" y="331343"/>
                    <a:pt x="1175258" y="337058"/>
                    <a:pt x="1168273" y="337058"/>
                  </a:cubicBezTo>
                  <a:lnTo>
                    <a:pt x="1157351" y="332994"/>
                  </a:lnTo>
                  <a:lnTo>
                    <a:pt x="929259" y="327533"/>
                  </a:lnTo>
                  <a:lnTo>
                    <a:pt x="825373" y="223774"/>
                  </a:lnTo>
                  <a:lnTo>
                    <a:pt x="457073" y="223774"/>
                  </a:lnTo>
                  <a:lnTo>
                    <a:pt x="400431" y="167132"/>
                  </a:lnTo>
                  <a:lnTo>
                    <a:pt x="133858" y="167132"/>
                  </a:lnTo>
                  <a:cubicBezTo>
                    <a:pt x="132461" y="172593"/>
                    <a:pt x="127508" y="176657"/>
                    <a:pt x="121539" y="176657"/>
                  </a:cubicBezTo>
                  <a:lnTo>
                    <a:pt x="108839" y="170942"/>
                  </a:lnTo>
                  <a:cubicBezTo>
                    <a:pt x="108839" y="156972"/>
                    <a:pt x="114554" y="151257"/>
                    <a:pt x="121539" y="151257"/>
                  </a:cubicBezTo>
                  <a:lnTo>
                    <a:pt x="132461" y="155321"/>
                  </a:lnTo>
                  <a:lnTo>
                    <a:pt x="403098" y="160782"/>
                  </a:lnTo>
                  <a:lnTo>
                    <a:pt x="459740" y="217424"/>
                  </a:lnTo>
                  <a:lnTo>
                    <a:pt x="828040" y="217424"/>
                  </a:lnTo>
                  <a:lnTo>
                    <a:pt x="931926" y="321183"/>
                  </a:lnTo>
                  <a:lnTo>
                    <a:pt x="1155954" y="321183"/>
                  </a:lnTo>
                  <a:cubicBezTo>
                    <a:pt x="1157351" y="315722"/>
                    <a:pt x="1162304" y="311658"/>
                    <a:pt x="1168273" y="311658"/>
                  </a:cubicBezTo>
                  <a:moveTo>
                    <a:pt x="1307846" y="11049"/>
                  </a:moveTo>
                  <a:cubicBezTo>
                    <a:pt x="1322705" y="-3683"/>
                    <a:pt x="1346454" y="-3683"/>
                    <a:pt x="1361440" y="11049"/>
                  </a:cubicBezTo>
                  <a:cubicBezTo>
                    <a:pt x="1376172" y="25908"/>
                    <a:pt x="1376172" y="49657"/>
                    <a:pt x="1361440" y="64516"/>
                  </a:cubicBezTo>
                  <a:cubicBezTo>
                    <a:pt x="1348867" y="76962"/>
                    <a:pt x="1330071" y="78867"/>
                    <a:pt x="1315466" y="70358"/>
                  </a:cubicBezTo>
                  <a:lnTo>
                    <a:pt x="1174115" y="211455"/>
                  </a:lnTo>
                  <a:lnTo>
                    <a:pt x="1009015" y="211455"/>
                  </a:lnTo>
                  <a:lnTo>
                    <a:pt x="917067" y="119634"/>
                  </a:lnTo>
                  <a:lnTo>
                    <a:pt x="758063" y="119634"/>
                  </a:lnTo>
                  <a:cubicBezTo>
                    <a:pt x="753872" y="135890"/>
                    <a:pt x="739013" y="147955"/>
                    <a:pt x="721487" y="147955"/>
                  </a:cubicBezTo>
                  <a:cubicBezTo>
                    <a:pt x="700659" y="147955"/>
                    <a:pt x="683641" y="130937"/>
                    <a:pt x="683641" y="110109"/>
                  </a:cubicBezTo>
                  <a:cubicBezTo>
                    <a:pt x="683641" y="89281"/>
                    <a:pt x="700659" y="72390"/>
                    <a:pt x="721487" y="72390"/>
                  </a:cubicBezTo>
                  <a:cubicBezTo>
                    <a:pt x="739013" y="72390"/>
                    <a:pt x="753872" y="84455"/>
                    <a:pt x="758063" y="100711"/>
                  </a:cubicBezTo>
                  <a:lnTo>
                    <a:pt x="924941" y="100711"/>
                  </a:lnTo>
                  <a:lnTo>
                    <a:pt x="1016889" y="192532"/>
                  </a:lnTo>
                  <a:lnTo>
                    <a:pt x="1166241" y="192532"/>
                  </a:lnTo>
                  <a:lnTo>
                    <a:pt x="1302004" y="57023"/>
                  </a:lnTo>
                  <a:cubicBezTo>
                    <a:pt x="1293495" y="42545"/>
                    <a:pt x="1295400" y="23622"/>
                    <a:pt x="1307846" y="11049"/>
                  </a:cubicBezTo>
                  <a:moveTo>
                    <a:pt x="2035429" y="210312"/>
                  </a:moveTo>
                  <a:cubicBezTo>
                    <a:pt x="2056257" y="210312"/>
                    <a:pt x="2073275" y="227330"/>
                    <a:pt x="2073275" y="248158"/>
                  </a:cubicBezTo>
                  <a:cubicBezTo>
                    <a:pt x="2073275" y="268986"/>
                    <a:pt x="2056257" y="286004"/>
                    <a:pt x="2035429" y="286004"/>
                  </a:cubicBezTo>
                  <a:cubicBezTo>
                    <a:pt x="2017903" y="286004"/>
                    <a:pt x="2003044" y="273939"/>
                    <a:pt x="1998853" y="257683"/>
                  </a:cubicBezTo>
                  <a:lnTo>
                    <a:pt x="1698117" y="257683"/>
                  </a:lnTo>
                  <a:lnTo>
                    <a:pt x="1647825" y="307975"/>
                  </a:lnTo>
                  <a:lnTo>
                    <a:pt x="1647825" y="463804"/>
                  </a:lnTo>
                  <a:lnTo>
                    <a:pt x="1311402" y="799846"/>
                  </a:lnTo>
                  <a:lnTo>
                    <a:pt x="1311402" y="1023366"/>
                  </a:lnTo>
                  <a:lnTo>
                    <a:pt x="1146429" y="1188212"/>
                  </a:lnTo>
                  <a:cubicBezTo>
                    <a:pt x="1154938" y="1202817"/>
                    <a:pt x="1153033" y="1221613"/>
                    <a:pt x="1140587" y="1234186"/>
                  </a:cubicBezTo>
                  <a:cubicBezTo>
                    <a:pt x="1125728" y="1248918"/>
                    <a:pt x="1101979" y="1248918"/>
                    <a:pt x="1086993" y="1234186"/>
                  </a:cubicBezTo>
                  <a:cubicBezTo>
                    <a:pt x="1072261" y="1219327"/>
                    <a:pt x="1072261" y="1195578"/>
                    <a:pt x="1086993" y="1180719"/>
                  </a:cubicBezTo>
                  <a:cubicBezTo>
                    <a:pt x="1099566" y="1168273"/>
                    <a:pt x="1118362" y="1166368"/>
                    <a:pt x="1132967" y="1174877"/>
                  </a:cubicBezTo>
                  <a:lnTo>
                    <a:pt x="1292352" y="1015619"/>
                  </a:lnTo>
                  <a:lnTo>
                    <a:pt x="1292352" y="791972"/>
                  </a:lnTo>
                  <a:lnTo>
                    <a:pt x="1628902" y="455930"/>
                  </a:lnTo>
                  <a:lnTo>
                    <a:pt x="1628902" y="299847"/>
                  </a:lnTo>
                  <a:lnTo>
                    <a:pt x="1690243" y="238506"/>
                  </a:lnTo>
                  <a:lnTo>
                    <a:pt x="1998853" y="238506"/>
                  </a:lnTo>
                  <a:cubicBezTo>
                    <a:pt x="2003044" y="222377"/>
                    <a:pt x="2017903" y="210185"/>
                    <a:pt x="2035429" y="210185"/>
                  </a:cubicBezTo>
                  <a:moveTo>
                    <a:pt x="647700" y="951865"/>
                  </a:moveTo>
                  <a:lnTo>
                    <a:pt x="635000" y="946150"/>
                  </a:lnTo>
                  <a:cubicBezTo>
                    <a:pt x="635000" y="932180"/>
                    <a:pt x="640715" y="926465"/>
                    <a:pt x="647700" y="926465"/>
                  </a:cubicBezTo>
                  <a:lnTo>
                    <a:pt x="658622" y="930529"/>
                  </a:lnTo>
                  <a:lnTo>
                    <a:pt x="825246" y="935990"/>
                  </a:lnTo>
                  <a:lnTo>
                    <a:pt x="926465" y="834898"/>
                  </a:lnTo>
                  <a:lnTo>
                    <a:pt x="1224280" y="834898"/>
                  </a:lnTo>
                  <a:lnTo>
                    <a:pt x="1224280" y="969772"/>
                  </a:lnTo>
                  <a:lnTo>
                    <a:pt x="1106932" y="1086993"/>
                  </a:lnTo>
                  <a:lnTo>
                    <a:pt x="966597" y="1086993"/>
                  </a:lnTo>
                  <a:cubicBezTo>
                    <a:pt x="965200" y="1092454"/>
                    <a:pt x="960247" y="1096518"/>
                    <a:pt x="954278" y="1096518"/>
                  </a:cubicBezTo>
                  <a:lnTo>
                    <a:pt x="941578" y="1090803"/>
                  </a:lnTo>
                  <a:cubicBezTo>
                    <a:pt x="941578" y="1076833"/>
                    <a:pt x="947293" y="1071118"/>
                    <a:pt x="954278" y="1071118"/>
                  </a:cubicBezTo>
                  <a:lnTo>
                    <a:pt x="965200" y="1075182"/>
                  </a:lnTo>
                  <a:lnTo>
                    <a:pt x="1104392" y="1080643"/>
                  </a:lnTo>
                  <a:lnTo>
                    <a:pt x="1217930" y="967105"/>
                  </a:lnTo>
                  <a:lnTo>
                    <a:pt x="1217930" y="841248"/>
                  </a:lnTo>
                  <a:lnTo>
                    <a:pt x="929005" y="841248"/>
                  </a:lnTo>
                  <a:lnTo>
                    <a:pt x="827786" y="942340"/>
                  </a:lnTo>
                  <a:lnTo>
                    <a:pt x="660019" y="942340"/>
                  </a:lnTo>
                  <a:cubicBezTo>
                    <a:pt x="658622" y="947801"/>
                    <a:pt x="653669" y="951865"/>
                    <a:pt x="647700" y="951865"/>
                  </a:cubicBezTo>
                  <a:moveTo>
                    <a:pt x="2035429" y="318643"/>
                  </a:moveTo>
                  <a:lnTo>
                    <a:pt x="2048129" y="324358"/>
                  </a:lnTo>
                  <a:cubicBezTo>
                    <a:pt x="2048129" y="338328"/>
                    <a:pt x="2042414" y="344043"/>
                    <a:pt x="2035429" y="344043"/>
                  </a:cubicBezTo>
                  <a:lnTo>
                    <a:pt x="2024507" y="339979"/>
                  </a:lnTo>
                  <a:lnTo>
                    <a:pt x="1765427" y="334518"/>
                  </a:lnTo>
                  <a:lnTo>
                    <a:pt x="1734185" y="365760"/>
                  </a:lnTo>
                  <a:lnTo>
                    <a:pt x="1734185" y="485140"/>
                  </a:lnTo>
                  <a:lnTo>
                    <a:pt x="1872869" y="623570"/>
                  </a:lnTo>
                  <a:lnTo>
                    <a:pt x="1872869" y="1022731"/>
                  </a:lnTo>
                  <a:lnTo>
                    <a:pt x="1707515" y="1187958"/>
                  </a:lnTo>
                  <a:lnTo>
                    <a:pt x="1707515" y="1374013"/>
                  </a:lnTo>
                  <a:cubicBezTo>
                    <a:pt x="1712976" y="1375410"/>
                    <a:pt x="1717040" y="1380363"/>
                    <a:pt x="1717040" y="1386332"/>
                  </a:cubicBezTo>
                  <a:lnTo>
                    <a:pt x="1711325" y="1399032"/>
                  </a:lnTo>
                  <a:cubicBezTo>
                    <a:pt x="1697355" y="1399032"/>
                    <a:pt x="1691513" y="1393317"/>
                    <a:pt x="1691513" y="1386332"/>
                  </a:cubicBezTo>
                  <a:lnTo>
                    <a:pt x="1695577" y="1375410"/>
                  </a:lnTo>
                  <a:lnTo>
                    <a:pt x="1701038" y="1185291"/>
                  </a:lnTo>
                  <a:lnTo>
                    <a:pt x="1866392" y="1020064"/>
                  </a:lnTo>
                  <a:lnTo>
                    <a:pt x="1866392" y="626110"/>
                  </a:lnTo>
                  <a:lnTo>
                    <a:pt x="1727962" y="487680"/>
                  </a:lnTo>
                  <a:lnTo>
                    <a:pt x="1727962" y="363093"/>
                  </a:lnTo>
                  <a:lnTo>
                    <a:pt x="1763014" y="328168"/>
                  </a:lnTo>
                  <a:lnTo>
                    <a:pt x="2023110" y="328168"/>
                  </a:lnTo>
                  <a:cubicBezTo>
                    <a:pt x="2024507" y="322707"/>
                    <a:pt x="2029460" y="318643"/>
                    <a:pt x="2035429" y="318643"/>
                  </a:cubicBezTo>
                  <a:moveTo>
                    <a:pt x="1822577" y="473329"/>
                  </a:moveTo>
                  <a:cubicBezTo>
                    <a:pt x="1807845" y="458470"/>
                    <a:pt x="1807845" y="434721"/>
                    <a:pt x="1822577" y="419862"/>
                  </a:cubicBezTo>
                  <a:cubicBezTo>
                    <a:pt x="1837436" y="405130"/>
                    <a:pt x="1861185" y="405130"/>
                    <a:pt x="1876171" y="419862"/>
                  </a:cubicBezTo>
                  <a:cubicBezTo>
                    <a:pt x="1888617" y="432435"/>
                    <a:pt x="1890522" y="451231"/>
                    <a:pt x="1882013" y="465836"/>
                  </a:cubicBezTo>
                  <a:lnTo>
                    <a:pt x="1952625" y="536321"/>
                  </a:lnTo>
                  <a:lnTo>
                    <a:pt x="1952625" y="1087755"/>
                  </a:lnTo>
                  <a:lnTo>
                    <a:pt x="1844675" y="1195578"/>
                  </a:lnTo>
                  <a:lnTo>
                    <a:pt x="1844675" y="1479296"/>
                  </a:lnTo>
                  <a:cubicBezTo>
                    <a:pt x="1860931" y="1483487"/>
                    <a:pt x="1873123" y="1498346"/>
                    <a:pt x="1873123" y="1515872"/>
                  </a:cubicBezTo>
                  <a:cubicBezTo>
                    <a:pt x="1873123" y="1536700"/>
                    <a:pt x="1856105" y="1553718"/>
                    <a:pt x="1835277" y="1553718"/>
                  </a:cubicBezTo>
                  <a:cubicBezTo>
                    <a:pt x="1814449" y="1553718"/>
                    <a:pt x="1797431" y="1536700"/>
                    <a:pt x="1797431" y="1515872"/>
                  </a:cubicBezTo>
                  <a:cubicBezTo>
                    <a:pt x="1797431" y="1498346"/>
                    <a:pt x="1809496" y="1483487"/>
                    <a:pt x="1825879" y="1479296"/>
                  </a:cubicBezTo>
                  <a:lnTo>
                    <a:pt x="1825879" y="1187704"/>
                  </a:lnTo>
                  <a:lnTo>
                    <a:pt x="1933702" y="1079881"/>
                  </a:lnTo>
                  <a:lnTo>
                    <a:pt x="1933702" y="544195"/>
                  </a:lnTo>
                  <a:lnTo>
                    <a:pt x="1868678" y="479298"/>
                  </a:lnTo>
                  <a:cubicBezTo>
                    <a:pt x="1854073" y="487807"/>
                    <a:pt x="1835150" y="485902"/>
                    <a:pt x="1822704" y="473456"/>
                  </a:cubicBezTo>
                  <a:moveTo>
                    <a:pt x="1931416" y="1190752"/>
                  </a:moveTo>
                  <a:lnTo>
                    <a:pt x="1937131" y="1178052"/>
                  </a:lnTo>
                  <a:cubicBezTo>
                    <a:pt x="1951101" y="1178052"/>
                    <a:pt x="1956943" y="1183767"/>
                    <a:pt x="1956943" y="1190752"/>
                  </a:cubicBezTo>
                  <a:lnTo>
                    <a:pt x="1952879" y="1201674"/>
                  </a:lnTo>
                  <a:lnTo>
                    <a:pt x="1947418" y="1417320"/>
                  </a:lnTo>
                  <a:lnTo>
                    <a:pt x="1992376" y="1462278"/>
                  </a:lnTo>
                  <a:lnTo>
                    <a:pt x="1992376" y="1694688"/>
                  </a:lnTo>
                  <a:cubicBezTo>
                    <a:pt x="1997837" y="1696085"/>
                    <a:pt x="2001901" y="1701038"/>
                    <a:pt x="2001901" y="1707007"/>
                  </a:cubicBezTo>
                  <a:lnTo>
                    <a:pt x="1996186" y="1719707"/>
                  </a:lnTo>
                  <a:cubicBezTo>
                    <a:pt x="1982216" y="1719707"/>
                    <a:pt x="1976374" y="1713992"/>
                    <a:pt x="1976374" y="1707007"/>
                  </a:cubicBezTo>
                  <a:lnTo>
                    <a:pt x="1980438" y="1696085"/>
                  </a:lnTo>
                  <a:lnTo>
                    <a:pt x="1985899" y="1464818"/>
                  </a:lnTo>
                  <a:lnTo>
                    <a:pt x="1940941" y="1419860"/>
                  </a:lnTo>
                  <a:lnTo>
                    <a:pt x="1940941" y="1202944"/>
                  </a:lnTo>
                  <a:cubicBezTo>
                    <a:pt x="1935481" y="1201547"/>
                    <a:pt x="1931416" y="1196594"/>
                    <a:pt x="1931416" y="1190625"/>
                  </a:cubicBezTo>
                  <a:moveTo>
                    <a:pt x="1666240" y="604901"/>
                  </a:moveTo>
                  <a:lnTo>
                    <a:pt x="1679067" y="599948"/>
                  </a:lnTo>
                  <a:cubicBezTo>
                    <a:pt x="1689227" y="609981"/>
                    <a:pt x="1689227" y="617728"/>
                    <a:pt x="1684147" y="622935"/>
                  </a:cubicBezTo>
                  <a:lnTo>
                    <a:pt x="1673606" y="627761"/>
                  </a:lnTo>
                  <a:lnTo>
                    <a:pt x="1449324" y="844042"/>
                  </a:lnTo>
                  <a:lnTo>
                    <a:pt x="1449324" y="1061466"/>
                  </a:lnTo>
                  <a:lnTo>
                    <a:pt x="1186434" y="1324229"/>
                  </a:lnTo>
                  <a:lnTo>
                    <a:pt x="703453" y="1324229"/>
                  </a:lnTo>
                  <a:cubicBezTo>
                    <a:pt x="702056" y="1329690"/>
                    <a:pt x="697103" y="1333754"/>
                    <a:pt x="691134" y="1333754"/>
                  </a:cubicBezTo>
                  <a:lnTo>
                    <a:pt x="678434" y="1328039"/>
                  </a:lnTo>
                  <a:cubicBezTo>
                    <a:pt x="678434" y="1314069"/>
                    <a:pt x="684149" y="1308354"/>
                    <a:pt x="691134" y="1308354"/>
                  </a:cubicBezTo>
                  <a:lnTo>
                    <a:pt x="702056" y="1312418"/>
                  </a:lnTo>
                  <a:lnTo>
                    <a:pt x="1183767" y="1317879"/>
                  </a:lnTo>
                  <a:lnTo>
                    <a:pt x="1443101" y="1058799"/>
                  </a:lnTo>
                  <a:lnTo>
                    <a:pt x="1443101" y="841375"/>
                  </a:lnTo>
                  <a:lnTo>
                    <a:pt x="1664335" y="620395"/>
                  </a:lnTo>
                  <a:cubicBezTo>
                    <a:pt x="1661414" y="615569"/>
                    <a:pt x="1662049" y="609346"/>
                    <a:pt x="1666240" y="605028"/>
                  </a:cubicBezTo>
                  <a:moveTo>
                    <a:pt x="1649857" y="550291"/>
                  </a:moveTo>
                  <a:lnTo>
                    <a:pt x="1644904" y="537464"/>
                  </a:lnTo>
                  <a:cubicBezTo>
                    <a:pt x="1655064" y="527431"/>
                    <a:pt x="1662811" y="527431"/>
                    <a:pt x="1667891" y="532384"/>
                  </a:cubicBezTo>
                  <a:lnTo>
                    <a:pt x="1672717" y="542925"/>
                  </a:lnTo>
                  <a:lnTo>
                    <a:pt x="1789811" y="667766"/>
                  </a:lnTo>
                  <a:lnTo>
                    <a:pt x="1789811" y="969772"/>
                  </a:lnTo>
                  <a:lnTo>
                    <a:pt x="1612900" y="1146429"/>
                  </a:lnTo>
                  <a:lnTo>
                    <a:pt x="1612900" y="1553591"/>
                  </a:lnTo>
                  <a:cubicBezTo>
                    <a:pt x="1618361" y="1554988"/>
                    <a:pt x="1622425" y="1559941"/>
                    <a:pt x="1622425" y="1565910"/>
                  </a:cubicBezTo>
                  <a:lnTo>
                    <a:pt x="1616710" y="1578610"/>
                  </a:lnTo>
                  <a:cubicBezTo>
                    <a:pt x="1602740" y="1578610"/>
                    <a:pt x="1596898" y="1572895"/>
                    <a:pt x="1596898" y="1565910"/>
                  </a:cubicBezTo>
                  <a:lnTo>
                    <a:pt x="1600962" y="1554988"/>
                  </a:lnTo>
                  <a:lnTo>
                    <a:pt x="1606423" y="1143762"/>
                  </a:lnTo>
                  <a:lnTo>
                    <a:pt x="1783334" y="967105"/>
                  </a:lnTo>
                  <a:lnTo>
                    <a:pt x="1783334" y="670306"/>
                  </a:lnTo>
                  <a:lnTo>
                    <a:pt x="1665097" y="552196"/>
                  </a:lnTo>
                  <a:cubicBezTo>
                    <a:pt x="1660271" y="555117"/>
                    <a:pt x="1654048" y="554482"/>
                    <a:pt x="1649730" y="550291"/>
                  </a:cubicBezTo>
                  <a:moveTo>
                    <a:pt x="1588643" y="773811"/>
                  </a:moveTo>
                  <a:cubicBezTo>
                    <a:pt x="1588770" y="745871"/>
                    <a:pt x="1611122" y="723519"/>
                    <a:pt x="1639062" y="723392"/>
                  </a:cubicBezTo>
                  <a:cubicBezTo>
                    <a:pt x="1667002" y="723519"/>
                    <a:pt x="1689354" y="745871"/>
                    <a:pt x="1689481" y="773811"/>
                  </a:cubicBezTo>
                  <a:cubicBezTo>
                    <a:pt x="1689354" y="797433"/>
                    <a:pt x="1673352" y="816991"/>
                    <a:pt x="1651635" y="822579"/>
                  </a:cubicBezTo>
                  <a:lnTo>
                    <a:pt x="1651635" y="990727"/>
                  </a:lnTo>
                  <a:lnTo>
                    <a:pt x="1536192" y="1106043"/>
                  </a:lnTo>
                  <a:lnTo>
                    <a:pt x="1536192" y="1263777"/>
                  </a:lnTo>
                  <a:cubicBezTo>
                    <a:pt x="1557909" y="1269365"/>
                    <a:pt x="1573911" y="1289050"/>
                    <a:pt x="1574038" y="1312545"/>
                  </a:cubicBezTo>
                  <a:cubicBezTo>
                    <a:pt x="1573911" y="1340485"/>
                    <a:pt x="1551559" y="1362837"/>
                    <a:pt x="1523619" y="1362964"/>
                  </a:cubicBezTo>
                  <a:cubicBezTo>
                    <a:pt x="1495679" y="1362837"/>
                    <a:pt x="1473327" y="1340485"/>
                    <a:pt x="1473200" y="1312545"/>
                  </a:cubicBezTo>
                  <a:cubicBezTo>
                    <a:pt x="1473327" y="1288923"/>
                    <a:pt x="1489329" y="1269365"/>
                    <a:pt x="1511046" y="1263777"/>
                  </a:cubicBezTo>
                  <a:lnTo>
                    <a:pt x="1511046" y="1095629"/>
                  </a:lnTo>
                  <a:lnTo>
                    <a:pt x="1626489" y="980313"/>
                  </a:lnTo>
                  <a:lnTo>
                    <a:pt x="1626489" y="822579"/>
                  </a:lnTo>
                  <a:cubicBezTo>
                    <a:pt x="1604772" y="816991"/>
                    <a:pt x="1588770" y="797306"/>
                    <a:pt x="1588643" y="773811"/>
                  </a:cubicBezTo>
                  <a:moveTo>
                    <a:pt x="2035429" y="96393"/>
                  </a:moveTo>
                  <a:lnTo>
                    <a:pt x="2048129" y="102108"/>
                  </a:lnTo>
                  <a:cubicBezTo>
                    <a:pt x="2048129" y="116078"/>
                    <a:pt x="2042414" y="121793"/>
                    <a:pt x="2035429" y="121793"/>
                  </a:cubicBezTo>
                  <a:lnTo>
                    <a:pt x="2024507" y="117729"/>
                  </a:lnTo>
                  <a:lnTo>
                    <a:pt x="1574292" y="112268"/>
                  </a:lnTo>
                  <a:lnTo>
                    <a:pt x="1452245" y="234315"/>
                  </a:lnTo>
                  <a:lnTo>
                    <a:pt x="1452245" y="416814"/>
                  </a:lnTo>
                  <a:lnTo>
                    <a:pt x="1242695" y="626110"/>
                  </a:lnTo>
                  <a:lnTo>
                    <a:pt x="754507" y="626110"/>
                  </a:lnTo>
                  <a:cubicBezTo>
                    <a:pt x="753110" y="631571"/>
                    <a:pt x="748157" y="635635"/>
                    <a:pt x="742188" y="635635"/>
                  </a:cubicBezTo>
                  <a:lnTo>
                    <a:pt x="729488" y="629920"/>
                  </a:lnTo>
                  <a:cubicBezTo>
                    <a:pt x="729488" y="615950"/>
                    <a:pt x="735203" y="610235"/>
                    <a:pt x="742188" y="610235"/>
                  </a:cubicBezTo>
                  <a:lnTo>
                    <a:pt x="753110" y="614299"/>
                  </a:lnTo>
                  <a:lnTo>
                    <a:pt x="1240155" y="619760"/>
                  </a:lnTo>
                  <a:lnTo>
                    <a:pt x="1446022" y="414147"/>
                  </a:lnTo>
                  <a:lnTo>
                    <a:pt x="1446022" y="231648"/>
                  </a:lnTo>
                  <a:lnTo>
                    <a:pt x="1571879" y="105918"/>
                  </a:lnTo>
                  <a:lnTo>
                    <a:pt x="2023110" y="105918"/>
                  </a:lnTo>
                  <a:cubicBezTo>
                    <a:pt x="2024507" y="100457"/>
                    <a:pt x="2029460" y="96393"/>
                    <a:pt x="2035429" y="96393"/>
                  </a:cubicBezTo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2098420" y="3043783"/>
            <a:ext cx="3112960" cy="3127165"/>
          </a:xfrm>
          <a:custGeom>
            <a:avLst/>
            <a:gdLst/>
            <a:ahLst/>
            <a:cxnLst/>
            <a:rect l="l" t="t" r="r" b="b"/>
            <a:pathLst>
              <a:path w="4027360" h="4114800">
                <a:moveTo>
                  <a:pt x="0" y="0"/>
                </a:moveTo>
                <a:lnTo>
                  <a:pt x="4027361" y="0"/>
                </a:lnTo>
                <a:lnTo>
                  <a:pt x="40273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162074" y="699116"/>
            <a:ext cx="7747540" cy="73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338" b="1">
                <a:solidFill>
                  <a:srgbClr val="003366"/>
                </a:solidFill>
                <a:latin typeface="Lato Bold"/>
                <a:ea typeface="Lato Bold"/>
                <a:cs typeface="Lato Bold"/>
                <a:sym typeface="Lato Bold"/>
              </a:rPr>
              <a:t>DOCUMENT REVIEW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8719" y="1640871"/>
            <a:ext cx="10557196" cy="595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4365" b="1">
                <a:solidFill>
                  <a:schemeClr val="tx1">
                    <a:lumMod val="65000"/>
                    <a:lumOff val="3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SUPER AUTOMATING THE PROCESS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7050" y="3388646"/>
            <a:ext cx="3521250" cy="5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Document Review: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0543" y="4607719"/>
            <a:ext cx="8369942" cy="48167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latin typeface="Roboto"/>
              <a:ea typeface="Roboto"/>
              <a:cs typeface="Roboto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Rapid document discovery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Quickly surface responsive records across large datasets.</a:t>
            </a:r>
            <a:endParaRPr lang="en-US">
              <a:latin typeface="Roboto"/>
              <a:ea typeface="Roboto"/>
              <a:cs typeface="Roboto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AI-assisted exemption detection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Identify potential FOIA exemptions and sensitive content earlier in the review process.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Collaborative review workflows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Coordinate reviewers across offices and agencies.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Roboto"/>
                <a:ea typeface="Roboto"/>
                <a:cs typeface="Roboto"/>
              </a:rPr>
              <a:t>Prioritization of complex requests</a:t>
            </a:r>
            <a:b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>
                <a:latin typeface="Roboto"/>
                <a:ea typeface="Roboto"/>
                <a:cs typeface="Roboto"/>
              </a:rPr>
              <a:t>Focus attention on the most sensitive or time-critical requests first.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81445" y="6450619"/>
            <a:ext cx="795675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352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Value: Accelerates response times, improves accuracy, and ensures compliance, leading to more efficient FOIA request processing.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16189" y="4097839"/>
            <a:ext cx="3662973" cy="318945"/>
            <a:chOff x="0" y="0"/>
            <a:chExt cx="964734" cy="840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4734" cy="84002"/>
            </a:xfrm>
            <a:custGeom>
              <a:avLst/>
              <a:gdLst/>
              <a:ahLst/>
              <a:cxnLst/>
              <a:rect l="l" t="t" r="r" b="b"/>
              <a:pathLst>
                <a:path w="964734" h="84002">
                  <a:moveTo>
                    <a:pt x="0" y="0"/>
                  </a:moveTo>
                  <a:lnTo>
                    <a:pt x="964734" y="0"/>
                  </a:lnTo>
                  <a:lnTo>
                    <a:pt x="964734" y="84002"/>
                  </a:lnTo>
                  <a:lnTo>
                    <a:pt x="0" y="84002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964734" cy="122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5" descr="A black and grey logo&#10;&#10;AI-generated content may be incorrect.">
            <a:extLst>
              <a:ext uri="{FF2B5EF4-FFF2-40B4-BE49-F238E27FC236}">
                <a16:creationId xmlns:a16="http://schemas.microsoft.com/office/drawing/2014/main" id="{5034D0FB-BF17-CB5C-6D1D-AADA898D0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6135" y="9766427"/>
            <a:ext cx="1637731" cy="358759"/>
          </a:xfrm>
          <a:prstGeom prst="rect">
            <a:avLst/>
          </a:prstGeom>
        </p:spPr>
      </p:pic>
      <p:pic>
        <p:nvPicPr>
          <p:cNvPr id="19" name="Picture 18" descr="A blue and black logo&#10;&#10;AI-generated content may be incorrect.">
            <a:extLst>
              <a:ext uri="{FF2B5EF4-FFF2-40B4-BE49-F238E27FC236}">
                <a16:creationId xmlns:a16="http://schemas.microsoft.com/office/drawing/2014/main" id="{311190E3-08B9-A903-9EE9-D6BEBE58C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8" y="9663474"/>
            <a:ext cx="1531267" cy="450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63503" y="5143500"/>
            <a:ext cx="18288000" cy="5342587"/>
            <a:chOff x="0" y="0"/>
            <a:chExt cx="4816593" cy="140710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16592" cy="1407101"/>
            </a:xfrm>
            <a:custGeom>
              <a:avLst/>
              <a:gdLst/>
              <a:ahLst/>
              <a:cxnLst/>
              <a:rect l="l" t="t" r="r" b="b"/>
              <a:pathLst>
                <a:path w="4816592" h="1407101">
                  <a:moveTo>
                    <a:pt x="0" y="0"/>
                  </a:moveTo>
                  <a:lnTo>
                    <a:pt x="4816592" y="0"/>
                  </a:lnTo>
                  <a:lnTo>
                    <a:pt x="4816592" y="1407101"/>
                  </a:lnTo>
                  <a:lnTo>
                    <a:pt x="0" y="1407101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816593" cy="1445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583407" y="276235"/>
            <a:ext cx="768096" cy="1023614"/>
            <a:chOff x="0" y="0"/>
            <a:chExt cx="768096" cy="1023620"/>
          </a:xfrm>
        </p:grpSpPr>
        <p:sp>
          <p:nvSpPr>
            <p:cNvPr id="3" name="Freeform 3"/>
            <p:cNvSpPr/>
            <p:nvPr/>
          </p:nvSpPr>
          <p:spPr>
            <a:xfrm>
              <a:off x="64643" y="63500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435" y="0"/>
                  </a:cubicBezTo>
                  <a:cubicBezTo>
                    <a:pt x="79883" y="0"/>
                    <a:pt x="102743" y="22987"/>
                    <a:pt x="102743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63906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308" y="0"/>
                  </a:cubicBezTo>
                  <a:cubicBezTo>
                    <a:pt x="79756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463042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181" y="0"/>
                  </a:cubicBezTo>
                  <a:cubicBezTo>
                    <a:pt x="79502" y="0"/>
                    <a:pt x="102489" y="22987"/>
                    <a:pt x="102489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60908" y="64135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4643" y="460502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3906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63042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60908" y="461010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0" y="262001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62763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61899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59765" y="262382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500" y="857504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62763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61899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59765" y="857885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3500" y="659003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62763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61899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59765" y="659384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028700" y="1028700"/>
            <a:ext cx="5747163" cy="7657572"/>
            <a:chOff x="0" y="0"/>
            <a:chExt cx="6686423" cy="8909050"/>
          </a:xfrm>
        </p:grpSpPr>
        <p:sp>
          <p:nvSpPr>
            <p:cNvPr id="27" name="Freeform 27"/>
            <p:cNvSpPr/>
            <p:nvPr/>
          </p:nvSpPr>
          <p:spPr>
            <a:xfrm>
              <a:off x="9525" y="9525"/>
              <a:ext cx="6667373" cy="8890000"/>
            </a:xfrm>
            <a:custGeom>
              <a:avLst/>
              <a:gdLst/>
              <a:ahLst/>
              <a:cxnLst/>
              <a:rect l="l" t="t" r="r" b="b"/>
              <a:pathLst>
                <a:path w="6667373" h="8890000">
                  <a:moveTo>
                    <a:pt x="0" y="0"/>
                  </a:moveTo>
                  <a:lnTo>
                    <a:pt x="6667373" y="0"/>
                  </a:lnTo>
                  <a:lnTo>
                    <a:pt x="6667373" y="8890000"/>
                  </a:lnTo>
                  <a:lnTo>
                    <a:pt x="0" y="8890000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26314" y="367665"/>
              <a:ext cx="6233795" cy="8173593"/>
            </a:xfrm>
            <a:custGeom>
              <a:avLst/>
              <a:gdLst/>
              <a:ahLst/>
              <a:cxnLst/>
              <a:rect l="l" t="t" r="r" b="b"/>
              <a:pathLst>
                <a:path w="6233795" h="8173593">
                  <a:moveTo>
                    <a:pt x="0" y="0"/>
                  </a:moveTo>
                  <a:lnTo>
                    <a:pt x="6233795" y="0"/>
                  </a:lnTo>
                  <a:lnTo>
                    <a:pt x="6233795" y="8173593"/>
                  </a:lnTo>
                  <a:lnTo>
                    <a:pt x="0" y="8173593"/>
                  </a:lnTo>
                  <a:close/>
                </a:path>
              </a:pathLst>
            </a:custGeom>
            <a:blipFill>
              <a:blip r:embed="rId2"/>
              <a:stretch>
                <a:fillRect l="-48338" r="-4833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6686423" cy="8909050"/>
            </a:xfrm>
            <a:custGeom>
              <a:avLst/>
              <a:gdLst/>
              <a:ahLst/>
              <a:cxnLst/>
              <a:rect l="l" t="t" r="r" b="b"/>
              <a:pathLst>
                <a:path w="6686423" h="8909050">
                  <a:moveTo>
                    <a:pt x="6686423" y="8909050"/>
                  </a:moveTo>
                  <a:lnTo>
                    <a:pt x="0" y="8909050"/>
                  </a:lnTo>
                  <a:lnTo>
                    <a:pt x="0" y="0"/>
                  </a:lnTo>
                  <a:lnTo>
                    <a:pt x="6686423" y="0"/>
                  </a:lnTo>
                  <a:lnTo>
                    <a:pt x="6686423" y="8909050"/>
                  </a:lnTo>
                  <a:close/>
                  <a:moveTo>
                    <a:pt x="19050" y="8890000"/>
                  </a:moveTo>
                  <a:lnTo>
                    <a:pt x="6667373" y="8890000"/>
                  </a:lnTo>
                  <a:lnTo>
                    <a:pt x="6667373" y="19050"/>
                  </a:lnTo>
                  <a:lnTo>
                    <a:pt x="19050" y="19050"/>
                  </a:lnTo>
                  <a:lnTo>
                    <a:pt x="19050" y="8890000"/>
                  </a:lnTo>
                  <a:close/>
                  <a:moveTo>
                    <a:pt x="6469634" y="8550783"/>
                  </a:moveTo>
                  <a:lnTo>
                    <a:pt x="216789" y="8550783"/>
                  </a:lnTo>
                  <a:lnTo>
                    <a:pt x="216789" y="358140"/>
                  </a:lnTo>
                  <a:lnTo>
                    <a:pt x="6469634" y="358140"/>
                  </a:lnTo>
                  <a:lnTo>
                    <a:pt x="6469634" y="8550783"/>
                  </a:lnTo>
                  <a:close/>
                  <a:moveTo>
                    <a:pt x="235839" y="8531733"/>
                  </a:moveTo>
                  <a:lnTo>
                    <a:pt x="6450584" y="8531733"/>
                  </a:lnTo>
                  <a:lnTo>
                    <a:pt x="6450584" y="377190"/>
                  </a:lnTo>
                  <a:lnTo>
                    <a:pt x="235839" y="377190"/>
                  </a:lnTo>
                  <a:lnTo>
                    <a:pt x="235839" y="8531733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564147" y="1423673"/>
            <a:ext cx="8055788" cy="2389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6"/>
              </a:lnSpc>
            </a:pPr>
            <a:r>
              <a:rPr lang="en-US" sz="6288" b="1">
                <a:solidFill>
                  <a:schemeClr val="tx2"/>
                </a:solidFill>
                <a:latin typeface="Lato Bold"/>
                <a:ea typeface="Lato Bold"/>
                <a:cs typeface="Lato Bold"/>
                <a:sym typeface="Lato Bold"/>
              </a:rPr>
              <a:t>ANALYTICS: PLANNING FOR THE FUTURE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64147" y="4300693"/>
            <a:ext cx="9539933" cy="5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Predictive Intelligence: Staying Ahead of the Curve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237254" y="5275499"/>
            <a:ext cx="10879025" cy="3552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3656" lvl="1" indent="-301828" algn="l">
              <a:lnSpc>
                <a:spcPts val="4031"/>
              </a:lnSpc>
              <a:buFont typeface="Arial"/>
              <a:buChar char="•"/>
            </a:pPr>
            <a:r>
              <a:rPr lang="en-US" sz="279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Proactive Disclosure:  Rule of 3</a:t>
            </a:r>
          </a:p>
          <a:p>
            <a:pPr marL="603656" lvl="1" indent="-301828" algn="l">
              <a:lnSpc>
                <a:spcPts val="4031"/>
              </a:lnSpc>
              <a:buFont typeface="Arial"/>
              <a:buChar char="•"/>
            </a:pPr>
            <a:r>
              <a:rPr lang="en-US" sz="279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Anticipating Request Trends: Forecasts incoming volumes. </a:t>
            </a:r>
          </a:p>
          <a:p>
            <a:pPr marL="603656" lvl="1" indent="-301828" algn="l">
              <a:lnSpc>
                <a:spcPts val="4031"/>
              </a:lnSpc>
              <a:buFont typeface="Arial"/>
              <a:buChar char="•"/>
            </a:pPr>
            <a:r>
              <a:rPr lang="en-US" sz="279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Bottlenecks: Fix issues before they become problems. </a:t>
            </a:r>
          </a:p>
          <a:p>
            <a:pPr marL="603656" lvl="1" indent="-301828">
              <a:lnSpc>
                <a:spcPts val="4031"/>
              </a:lnSpc>
              <a:buFont typeface="Arial"/>
              <a:buChar char="•"/>
            </a:pPr>
            <a:r>
              <a:rPr lang="en-US" sz="2796">
                <a:solidFill>
                  <a:srgbClr val="FFFFFF"/>
                </a:solidFill>
                <a:latin typeface="Roboto"/>
                <a:ea typeface="Roboto"/>
                <a:cs typeface="Roboto"/>
              </a:rPr>
              <a:t>Monitor compliance and deadlines: Track response times and reduce the risk of missed statutory timelines.</a:t>
            </a:r>
            <a:endParaRPr lang="en-US" sz="2796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3656" lvl="1" indent="-301828" algn="l">
              <a:lnSpc>
                <a:spcPts val="4031"/>
              </a:lnSpc>
              <a:buFont typeface="Arial"/>
              <a:buChar char="•"/>
            </a:pPr>
            <a:r>
              <a:rPr lang="en-US" sz="279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Automated Priority Sorting: Ensures high-priority requests get attention.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21271" y="8888937"/>
            <a:ext cx="14693249" cy="1009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1"/>
              </a:lnSpc>
            </a:pPr>
            <a:r>
              <a:rPr lang="en-US" sz="279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Value: Enhances efficiency by proactively managing workloads, ensuring high-priority requests are addressed promptly, and reducing backlogs.</a:t>
            </a:r>
          </a:p>
        </p:txBody>
      </p:sp>
      <p:pic>
        <p:nvPicPr>
          <p:cNvPr id="38" name="Picture 3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5C312A0-2D95-E79E-036B-3D4F9F439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9701190"/>
            <a:ext cx="1539240" cy="501061"/>
          </a:xfrm>
          <a:prstGeom prst="rect">
            <a:avLst/>
          </a:prstGeom>
        </p:spPr>
      </p:pic>
      <p:pic>
        <p:nvPicPr>
          <p:cNvPr id="39" name="Picture 3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4425727-CA67-27AF-1F70-CB13BD02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560" y="9945184"/>
            <a:ext cx="1828800" cy="3483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38" y="-1417037"/>
            <a:ext cx="18361741" cy="13715867"/>
          </a:xfrm>
          <a:custGeom>
            <a:avLst/>
            <a:gdLst/>
            <a:ahLst/>
            <a:cxnLst/>
            <a:rect l="l" t="t" r="r" b="b"/>
            <a:pathLst>
              <a:path w="18288000" h="13715867">
                <a:moveTo>
                  <a:pt x="0" y="0"/>
                </a:moveTo>
                <a:lnTo>
                  <a:pt x="18288000" y="0"/>
                </a:lnTo>
                <a:lnTo>
                  <a:pt x="18288000" y="13715867"/>
                </a:lnTo>
                <a:lnTo>
                  <a:pt x="0" y="1371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031495" y="3135213"/>
            <a:ext cx="5143255" cy="2892802"/>
            <a:chOff x="0" y="0"/>
            <a:chExt cx="5193525" cy="29210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3538" cy="2921127"/>
            </a:xfrm>
            <a:custGeom>
              <a:avLst/>
              <a:gdLst/>
              <a:ahLst/>
              <a:cxnLst/>
              <a:rect l="l" t="t" r="r" b="b"/>
              <a:pathLst>
                <a:path w="5193538" h="2921127">
                  <a:moveTo>
                    <a:pt x="241935" y="0"/>
                  </a:moveTo>
                  <a:cubicBezTo>
                    <a:pt x="108839" y="0"/>
                    <a:pt x="1270" y="106807"/>
                    <a:pt x="0" y="239522"/>
                  </a:cubicBezTo>
                  <a:lnTo>
                    <a:pt x="0" y="239522"/>
                  </a:lnTo>
                  <a:lnTo>
                    <a:pt x="0" y="2682113"/>
                  </a:lnTo>
                  <a:lnTo>
                    <a:pt x="0" y="2682113"/>
                  </a:lnTo>
                  <a:cubicBezTo>
                    <a:pt x="1270" y="2814447"/>
                    <a:pt x="108839" y="2921127"/>
                    <a:pt x="240919" y="2921127"/>
                  </a:cubicBezTo>
                  <a:cubicBezTo>
                    <a:pt x="241300" y="2921127"/>
                    <a:pt x="241681" y="2921127"/>
                    <a:pt x="241935" y="2921127"/>
                  </a:cubicBezTo>
                  <a:lnTo>
                    <a:pt x="4951603" y="2921127"/>
                  </a:lnTo>
                  <a:cubicBezTo>
                    <a:pt x="5085080" y="2921127"/>
                    <a:pt x="5193030" y="2813558"/>
                    <a:pt x="5193538" y="2680208"/>
                  </a:cubicBezTo>
                  <a:lnTo>
                    <a:pt x="5193538" y="2680208"/>
                  </a:lnTo>
                  <a:lnTo>
                    <a:pt x="5193538" y="240919"/>
                  </a:lnTo>
                  <a:lnTo>
                    <a:pt x="5193538" y="240919"/>
                  </a:lnTo>
                  <a:cubicBezTo>
                    <a:pt x="5193030" y="107569"/>
                    <a:pt x="5085080" y="0"/>
                    <a:pt x="4951603" y="0"/>
                  </a:cubicBezTo>
                  <a:close/>
                </a:path>
              </a:pathLst>
            </a:custGeom>
            <a:blipFill>
              <a:blip r:embed="rId3"/>
              <a:stretch>
                <a:fillRect t="-4" b="-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7583407" y="276235"/>
            <a:ext cx="768096" cy="1023614"/>
            <a:chOff x="0" y="0"/>
            <a:chExt cx="768096" cy="1023620"/>
          </a:xfrm>
        </p:grpSpPr>
        <p:sp>
          <p:nvSpPr>
            <p:cNvPr id="27" name="Freeform 27"/>
            <p:cNvSpPr/>
            <p:nvPr/>
          </p:nvSpPr>
          <p:spPr>
            <a:xfrm>
              <a:off x="64643" y="63500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435" y="0"/>
                  </a:cubicBezTo>
                  <a:cubicBezTo>
                    <a:pt x="79883" y="0"/>
                    <a:pt x="102743" y="22987"/>
                    <a:pt x="102743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63906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308" y="0"/>
                  </a:cubicBezTo>
                  <a:cubicBezTo>
                    <a:pt x="79756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463042" y="63500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860" y="0"/>
                    <a:pt x="51181" y="0"/>
                  </a:cubicBezTo>
                  <a:cubicBezTo>
                    <a:pt x="79502" y="0"/>
                    <a:pt x="102489" y="22987"/>
                    <a:pt x="102489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60908" y="64135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4643" y="460502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63906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63042" y="460502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60908" y="461010"/>
              <a:ext cx="43688" cy="101600"/>
            </a:xfrm>
            <a:custGeom>
              <a:avLst/>
              <a:gdLst/>
              <a:ahLst/>
              <a:cxnLst/>
              <a:rect l="l" t="t" r="r" b="b"/>
              <a:pathLst>
                <a:path w="43688" h="101600">
                  <a:moveTo>
                    <a:pt x="43688" y="0"/>
                  </a:moveTo>
                  <a:cubicBezTo>
                    <a:pt x="18923" y="3683"/>
                    <a:pt x="0" y="25019"/>
                    <a:pt x="0" y="50800"/>
                  </a:cubicBezTo>
                  <a:cubicBezTo>
                    <a:pt x="0" y="76581"/>
                    <a:pt x="18923" y="97917"/>
                    <a:pt x="43688" y="101600"/>
                  </a:cubicBezTo>
                  <a:lnTo>
                    <a:pt x="43688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63500" y="262001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262763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461899" y="262001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59765" y="262382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63500" y="857504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62763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61899" y="857504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59765" y="857885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63500" y="659003"/>
              <a:ext cx="102743" cy="102616"/>
            </a:xfrm>
            <a:custGeom>
              <a:avLst/>
              <a:gdLst/>
              <a:ahLst/>
              <a:cxnLst/>
              <a:rect l="l" t="t" r="r" b="b"/>
              <a:pathLst>
                <a:path w="102743" h="102616">
                  <a:moveTo>
                    <a:pt x="102743" y="51308"/>
                  </a:moveTo>
                  <a:cubicBezTo>
                    <a:pt x="102743" y="79629"/>
                    <a:pt x="79756" y="102616"/>
                    <a:pt x="51435" y="102616"/>
                  </a:cubicBezTo>
                  <a:cubicBezTo>
                    <a:pt x="23114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62763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61899" y="659003"/>
              <a:ext cx="102616" cy="102616"/>
            </a:xfrm>
            <a:custGeom>
              <a:avLst/>
              <a:gdLst/>
              <a:ahLst/>
              <a:cxnLst/>
              <a:rect l="l" t="t" r="r" b="b"/>
              <a:pathLst>
                <a:path w="102616" h="102616">
                  <a:moveTo>
                    <a:pt x="102616" y="51308"/>
                  </a:moveTo>
                  <a:cubicBezTo>
                    <a:pt x="102616" y="79629"/>
                    <a:pt x="79629" y="102616"/>
                    <a:pt x="51308" y="102616"/>
                  </a:cubicBezTo>
                  <a:cubicBezTo>
                    <a:pt x="22987" y="102616"/>
                    <a:pt x="0" y="79629"/>
                    <a:pt x="0" y="51308"/>
                  </a:cubicBezTo>
                  <a:cubicBezTo>
                    <a:pt x="0" y="22987"/>
                    <a:pt x="22987" y="0"/>
                    <a:pt x="51308" y="0"/>
                  </a:cubicBezTo>
                  <a:cubicBezTo>
                    <a:pt x="79629" y="0"/>
                    <a:pt x="102616" y="22987"/>
                    <a:pt x="102616" y="51308"/>
                  </a:cubicBezTo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59765" y="659384"/>
              <a:ext cx="44831" cy="101854"/>
            </a:xfrm>
            <a:custGeom>
              <a:avLst/>
              <a:gdLst/>
              <a:ahLst/>
              <a:cxnLst/>
              <a:rect l="l" t="t" r="r" b="b"/>
              <a:pathLst>
                <a:path w="44831" h="101854">
                  <a:moveTo>
                    <a:pt x="44831" y="0"/>
                  </a:moveTo>
                  <a:cubicBezTo>
                    <a:pt x="19558" y="3175"/>
                    <a:pt x="0" y="24765"/>
                    <a:pt x="0" y="50927"/>
                  </a:cubicBezTo>
                  <a:cubicBezTo>
                    <a:pt x="0" y="77089"/>
                    <a:pt x="19558" y="98679"/>
                    <a:pt x="44831" y="101854"/>
                  </a:cubicBezTo>
                  <a:lnTo>
                    <a:pt x="4483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028700" y="883291"/>
            <a:ext cx="15491321" cy="1422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5"/>
              </a:lnSpc>
            </a:pPr>
            <a:r>
              <a:rPr lang="en-US" sz="5465" b="1">
                <a:solidFill>
                  <a:srgbClr val="003366"/>
                </a:solidFill>
                <a:latin typeface="Lato Bold"/>
                <a:ea typeface="Lato Bold"/>
                <a:cs typeface="Lato Bold"/>
                <a:sym typeface="Lato Bold"/>
              </a:rPr>
              <a:t>FOIA PORTAL:</a:t>
            </a:r>
          </a:p>
          <a:p>
            <a:pPr algn="ctr">
              <a:lnSpc>
                <a:spcPts val="5405"/>
              </a:lnSpc>
            </a:pPr>
            <a:r>
              <a:rPr lang="en-US" sz="5465" b="1">
                <a:solidFill>
                  <a:schemeClr val="tx1">
                    <a:lumMod val="65000"/>
                    <a:lumOff val="3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A REIMAGINED USER EXPERIENCE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40202" y="3450339"/>
            <a:ext cx="8475129" cy="523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9"/>
              </a:lnSpc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highlight>
                  <a:srgbClr val="808080"/>
                </a:highlight>
                <a:latin typeface="Roboto"/>
                <a:ea typeface="Roboto"/>
                <a:cs typeface="Roboto"/>
                <a:sym typeface="Roboto"/>
              </a:rPr>
              <a:t> A Modern, AI-Enhanced FOIA Portal </a:t>
            </a:r>
          </a:p>
          <a:p>
            <a:pPr marL="566420" lvl="1" indent="-283210" algn="l">
              <a:lnSpc>
                <a:spcPts val="3618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Simple and perfect request submission</a:t>
            </a:r>
            <a:endParaRPr lang="en-US" sz="2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566420" lvl="1" indent="-283210" algn="l">
              <a:lnSpc>
                <a:spcPts val="3618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AI-assisted guidance with chatbot</a:t>
            </a:r>
            <a:endParaRPr lang="en-US" sz="2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566420" lvl="1" indent="-283210" algn="l">
              <a:lnSpc>
                <a:spcPts val="3618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Reading Room with Smart Search</a:t>
            </a:r>
            <a:endParaRPr lang="en-US" sz="2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566420" lvl="1" indent="-283210" algn="l">
              <a:lnSpc>
                <a:spcPts val="3618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Automate Document Summaries</a:t>
            </a:r>
            <a:endParaRPr lang="en-US" sz="2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566420" lvl="1" indent="-283210" algn="l">
              <a:lnSpc>
                <a:spcPts val="3618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Request tracking</a:t>
            </a:r>
            <a:endParaRPr lang="en-US" sz="2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566420" lvl="1" indent="-283210" algn="l">
              <a:lnSpc>
                <a:spcPts val="3618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Obviate requests and report on it</a:t>
            </a:r>
            <a:endParaRPr lang="en-US" sz="2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566420" lvl="1" indent="-283210">
              <a:lnSpc>
                <a:spcPts val="3618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/>
              <a:t>End-to-end Section 508 accessibility across the FOIA portal, </a:t>
            </a:r>
            <a:r>
              <a:rPr lang="en-US" sz="3200" err="1"/>
              <a:t>ArkCase</a:t>
            </a:r>
            <a:r>
              <a:rPr lang="en-US" sz="3200"/>
              <a:t> application, and released responses</a:t>
            </a:r>
            <a:endParaRPr lang="en-US" sz="2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2744567" y="2490406"/>
            <a:ext cx="12052546" cy="38100"/>
            <a:chOff x="0" y="0"/>
            <a:chExt cx="16070062" cy="50800"/>
          </a:xfrm>
        </p:grpSpPr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0" y="0"/>
              <a:ext cx="10041649" cy="50800"/>
              <a:chOff x="0" y="0"/>
              <a:chExt cx="7531240" cy="381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>
              <a:off x="6028413" y="0"/>
              <a:ext cx="10041649" cy="50800"/>
              <a:chOff x="0" y="0"/>
              <a:chExt cx="7531240" cy="381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10043135" y="6615671"/>
            <a:ext cx="7810518" cy="19492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8"/>
              </a:lnSpc>
            </a:pPr>
            <a:r>
              <a:rPr lang="en-US" sz="3204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Value: Increases transparency, improves user experience, accelerates access to relevant information, and potentially reducing the number of requests</a:t>
            </a:r>
          </a:p>
        </p:txBody>
      </p:sp>
      <p:pic>
        <p:nvPicPr>
          <p:cNvPr id="6" name="Picture 5" descr="A black and grey logo&#10;&#10;AI-generated content may be incorrect.">
            <a:extLst>
              <a:ext uri="{FF2B5EF4-FFF2-40B4-BE49-F238E27FC236}">
                <a16:creationId xmlns:a16="http://schemas.microsoft.com/office/drawing/2014/main" id="{E5C1938E-CD2B-0A6A-76B3-C8CFA7F14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6135" y="9766427"/>
            <a:ext cx="1637731" cy="35875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FCE0DC94-B6D3-5B84-FD09-7E7C174AA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8" y="9663474"/>
            <a:ext cx="1531267" cy="450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" y="-2138594"/>
            <a:ext cx="18288000" cy="13715867"/>
          </a:xfrm>
          <a:custGeom>
            <a:avLst/>
            <a:gdLst/>
            <a:ahLst/>
            <a:cxnLst/>
            <a:rect l="l" t="t" r="r" b="b"/>
            <a:pathLst>
              <a:path w="18288000" h="13715867">
                <a:moveTo>
                  <a:pt x="0" y="0"/>
                </a:moveTo>
                <a:lnTo>
                  <a:pt x="18288000" y="0"/>
                </a:lnTo>
                <a:lnTo>
                  <a:pt x="18288000" y="13715866"/>
                </a:lnTo>
                <a:lnTo>
                  <a:pt x="0" y="13715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179659" y="13068"/>
            <a:ext cx="3101483" cy="2572350"/>
            <a:chOff x="0" y="0"/>
            <a:chExt cx="3101480" cy="2572347"/>
          </a:xfrm>
        </p:grpSpPr>
        <p:sp>
          <p:nvSpPr>
            <p:cNvPr id="6" name="Freeform 6"/>
            <p:cNvSpPr/>
            <p:nvPr/>
          </p:nvSpPr>
          <p:spPr>
            <a:xfrm>
              <a:off x="0" y="32"/>
              <a:ext cx="3101594" cy="2572353"/>
            </a:xfrm>
            <a:custGeom>
              <a:avLst/>
              <a:gdLst/>
              <a:ahLst/>
              <a:cxnLst/>
              <a:rect l="l" t="t" r="r" b="b"/>
              <a:pathLst>
                <a:path w="3101594" h="2572353">
                  <a:moveTo>
                    <a:pt x="2236470" y="43148"/>
                  </a:moveTo>
                  <a:cubicBezTo>
                    <a:pt x="2244090" y="35655"/>
                    <a:pt x="2255774" y="35655"/>
                    <a:pt x="2263394" y="43148"/>
                  </a:cubicBezTo>
                  <a:cubicBezTo>
                    <a:pt x="2270887" y="50768"/>
                    <a:pt x="2270887" y="62325"/>
                    <a:pt x="2263394" y="70072"/>
                  </a:cubicBezTo>
                  <a:lnTo>
                    <a:pt x="2247646" y="77311"/>
                  </a:lnTo>
                  <a:lnTo>
                    <a:pt x="2027174" y="285718"/>
                  </a:lnTo>
                  <a:lnTo>
                    <a:pt x="2027174" y="416909"/>
                  </a:lnTo>
                  <a:lnTo>
                    <a:pt x="1826641" y="617061"/>
                  </a:lnTo>
                  <a:lnTo>
                    <a:pt x="1319403" y="617061"/>
                  </a:lnTo>
                  <a:lnTo>
                    <a:pt x="1206373" y="504158"/>
                  </a:lnTo>
                  <a:lnTo>
                    <a:pt x="37465" y="504158"/>
                  </a:lnTo>
                  <a:cubicBezTo>
                    <a:pt x="35306" y="512286"/>
                    <a:pt x="27813" y="518509"/>
                    <a:pt x="19050" y="518509"/>
                  </a:cubicBezTo>
                  <a:cubicBezTo>
                    <a:pt x="8636" y="518509"/>
                    <a:pt x="0" y="510000"/>
                    <a:pt x="0" y="499459"/>
                  </a:cubicBezTo>
                  <a:cubicBezTo>
                    <a:pt x="0" y="488918"/>
                    <a:pt x="8509" y="480409"/>
                    <a:pt x="19050" y="480409"/>
                  </a:cubicBezTo>
                  <a:lnTo>
                    <a:pt x="35306" y="486505"/>
                  </a:lnTo>
                  <a:lnTo>
                    <a:pt x="1210183" y="494633"/>
                  </a:lnTo>
                  <a:lnTo>
                    <a:pt x="1323213" y="607536"/>
                  </a:lnTo>
                  <a:lnTo>
                    <a:pt x="1822704" y="607536"/>
                  </a:lnTo>
                  <a:lnTo>
                    <a:pt x="2017649" y="412845"/>
                  </a:lnTo>
                  <a:lnTo>
                    <a:pt x="2017649" y="281781"/>
                  </a:lnTo>
                  <a:lnTo>
                    <a:pt x="2233549" y="66135"/>
                  </a:lnTo>
                  <a:cubicBezTo>
                    <a:pt x="2229104" y="58896"/>
                    <a:pt x="2230120" y="49625"/>
                    <a:pt x="2236470" y="43148"/>
                  </a:cubicBezTo>
                  <a:moveTo>
                    <a:pt x="3044952" y="260191"/>
                  </a:moveTo>
                  <a:cubicBezTo>
                    <a:pt x="3055366" y="260191"/>
                    <a:pt x="3064002" y="268700"/>
                    <a:pt x="3064002" y="279241"/>
                  </a:cubicBezTo>
                  <a:cubicBezTo>
                    <a:pt x="3064002" y="289782"/>
                    <a:pt x="3055493" y="298291"/>
                    <a:pt x="3044952" y="298291"/>
                  </a:cubicBezTo>
                  <a:lnTo>
                    <a:pt x="3028569" y="292068"/>
                  </a:lnTo>
                  <a:lnTo>
                    <a:pt x="2430145" y="283940"/>
                  </a:lnTo>
                  <a:lnTo>
                    <a:pt x="2313305" y="400653"/>
                  </a:lnTo>
                  <a:lnTo>
                    <a:pt x="2313305" y="658717"/>
                  </a:lnTo>
                  <a:lnTo>
                    <a:pt x="1903222" y="1068419"/>
                  </a:lnTo>
                  <a:lnTo>
                    <a:pt x="1351534" y="1068419"/>
                  </a:lnTo>
                  <a:lnTo>
                    <a:pt x="1233932" y="1186021"/>
                  </a:lnTo>
                  <a:lnTo>
                    <a:pt x="614934" y="1186021"/>
                  </a:lnTo>
                  <a:cubicBezTo>
                    <a:pt x="612775" y="1194149"/>
                    <a:pt x="605282" y="1200372"/>
                    <a:pt x="596519" y="1200372"/>
                  </a:cubicBezTo>
                  <a:cubicBezTo>
                    <a:pt x="586105" y="1200372"/>
                    <a:pt x="577469" y="1191863"/>
                    <a:pt x="577469" y="1181322"/>
                  </a:cubicBezTo>
                  <a:cubicBezTo>
                    <a:pt x="577469" y="1170781"/>
                    <a:pt x="585978" y="1162272"/>
                    <a:pt x="596519" y="1162272"/>
                  </a:cubicBezTo>
                  <a:lnTo>
                    <a:pt x="612775" y="1168368"/>
                  </a:lnTo>
                  <a:lnTo>
                    <a:pt x="1229868" y="1176496"/>
                  </a:lnTo>
                  <a:lnTo>
                    <a:pt x="1347470" y="1058894"/>
                  </a:lnTo>
                  <a:lnTo>
                    <a:pt x="1899158" y="1058894"/>
                  </a:lnTo>
                  <a:lnTo>
                    <a:pt x="2303653" y="654780"/>
                  </a:lnTo>
                  <a:lnTo>
                    <a:pt x="2303653" y="396716"/>
                  </a:lnTo>
                  <a:lnTo>
                    <a:pt x="2426081" y="274415"/>
                  </a:lnTo>
                  <a:lnTo>
                    <a:pt x="3026410" y="274415"/>
                  </a:lnTo>
                  <a:cubicBezTo>
                    <a:pt x="3028569" y="266160"/>
                    <a:pt x="3036062" y="260064"/>
                    <a:pt x="3044825" y="260064"/>
                  </a:cubicBezTo>
                  <a:moveTo>
                    <a:pt x="2031111" y="545687"/>
                  </a:moveTo>
                  <a:cubicBezTo>
                    <a:pt x="2038731" y="538194"/>
                    <a:pt x="2050415" y="538194"/>
                    <a:pt x="2058035" y="545687"/>
                  </a:cubicBezTo>
                  <a:cubicBezTo>
                    <a:pt x="2065528" y="553307"/>
                    <a:pt x="2065528" y="564864"/>
                    <a:pt x="2058035" y="572611"/>
                  </a:cubicBezTo>
                  <a:lnTo>
                    <a:pt x="2042287" y="579850"/>
                  </a:lnTo>
                  <a:lnTo>
                    <a:pt x="1834261" y="775938"/>
                  </a:lnTo>
                  <a:lnTo>
                    <a:pt x="1262761" y="775938"/>
                  </a:lnTo>
                  <a:lnTo>
                    <a:pt x="1138936" y="652240"/>
                  </a:lnTo>
                  <a:lnTo>
                    <a:pt x="728218" y="652240"/>
                  </a:lnTo>
                  <a:cubicBezTo>
                    <a:pt x="726059" y="660368"/>
                    <a:pt x="718566" y="666591"/>
                    <a:pt x="709803" y="666591"/>
                  </a:cubicBezTo>
                  <a:cubicBezTo>
                    <a:pt x="699389" y="666591"/>
                    <a:pt x="690753" y="658082"/>
                    <a:pt x="690753" y="647541"/>
                  </a:cubicBezTo>
                  <a:cubicBezTo>
                    <a:pt x="690753" y="637000"/>
                    <a:pt x="699262" y="628491"/>
                    <a:pt x="709803" y="628491"/>
                  </a:cubicBezTo>
                  <a:lnTo>
                    <a:pt x="726059" y="634587"/>
                  </a:lnTo>
                  <a:lnTo>
                    <a:pt x="1142746" y="642715"/>
                  </a:lnTo>
                  <a:lnTo>
                    <a:pt x="1266571" y="766413"/>
                  </a:lnTo>
                  <a:lnTo>
                    <a:pt x="1830197" y="766413"/>
                  </a:lnTo>
                  <a:lnTo>
                    <a:pt x="2028063" y="568674"/>
                  </a:lnTo>
                  <a:cubicBezTo>
                    <a:pt x="2023745" y="561308"/>
                    <a:pt x="2024761" y="552164"/>
                    <a:pt x="2031111" y="545560"/>
                  </a:cubicBezTo>
                  <a:moveTo>
                    <a:pt x="1747647" y="466058"/>
                  </a:moveTo>
                  <a:cubicBezTo>
                    <a:pt x="1758061" y="466058"/>
                    <a:pt x="1766697" y="474567"/>
                    <a:pt x="1766697" y="485108"/>
                  </a:cubicBezTo>
                  <a:cubicBezTo>
                    <a:pt x="1766697" y="495649"/>
                    <a:pt x="1758188" y="504158"/>
                    <a:pt x="1747647" y="504158"/>
                  </a:cubicBezTo>
                  <a:lnTo>
                    <a:pt x="1731391" y="498062"/>
                  </a:lnTo>
                  <a:lnTo>
                    <a:pt x="1390142" y="489934"/>
                  </a:lnTo>
                  <a:lnTo>
                    <a:pt x="1234694" y="334613"/>
                  </a:lnTo>
                  <a:lnTo>
                    <a:pt x="683768" y="334613"/>
                  </a:lnTo>
                  <a:lnTo>
                    <a:pt x="599059" y="249904"/>
                  </a:lnTo>
                  <a:lnTo>
                    <a:pt x="200279" y="249904"/>
                  </a:lnTo>
                  <a:cubicBezTo>
                    <a:pt x="198120" y="258032"/>
                    <a:pt x="190627" y="264255"/>
                    <a:pt x="181864" y="264255"/>
                  </a:cubicBezTo>
                  <a:cubicBezTo>
                    <a:pt x="171450" y="264255"/>
                    <a:pt x="162814" y="255746"/>
                    <a:pt x="162814" y="245205"/>
                  </a:cubicBezTo>
                  <a:cubicBezTo>
                    <a:pt x="162814" y="234664"/>
                    <a:pt x="171323" y="226155"/>
                    <a:pt x="181864" y="226155"/>
                  </a:cubicBezTo>
                  <a:lnTo>
                    <a:pt x="198120" y="232251"/>
                  </a:lnTo>
                  <a:lnTo>
                    <a:pt x="602869" y="240379"/>
                  </a:lnTo>
                  <a:lnTo>
                    <a:pt x="687578" y="325088"/>
                  </a:lnTo>
                  <a:lnTo>
                    <a:pt x="1238631" y="325088"/>
                  </a:lnTo>
                  <a:lnTo>
                    <a:pt x="1394079" y="480409"/>
                  </a:lnTo>
                  <a:lnTo>
                    <a:pt x="1729232" y="480409"/>
                  </a:lnTo>
                  <a:cubicBezTo>
                    <a:pt x="1731391" y="472281"/>
                    <a:pt x="1738884" y="466058"/>
                    <a:pt x="1747647" y="466058"/>
                  </a:cubicBezTo>
                  <a:moveTo>
                    <a:pt x="1956435" y="16478"/>
                  </a:moveTo>
                  <a:cubicBezTo>
                    <a:pt x="1978787" y="-5493"/>
                    <a:pt x="2014220" y="-5493"/>
                    <a:pt x="2036572" y="16478"/>
                  </a:cubicBezTo>
                  <a:cubicBezTo>
                    <a:pt x="2058670" y="38703"/>
                    <a:pt x="2058670" y="74263"/>
                    <a:pt x="2036572" y="96488"/>
                  </a:cubicBezTo>
                  <a:cubicBezTo>
                    <a:pt x="2017776" y="115157"/>
                    <a:pt x="1989582" y="117951"/>
                    <a:pt x="1967738" y="105251"/>
                  </a:cubicBezTo>
                  <a:lnTo>
                    <a:pt x="1756410" y="316325"/>
                  </a:lnTo>
                  <a:lnTo>
                    <a:pt x="1509268" y="316325"/>
                  </a:lnTo>
                  <a:lnTo>
                    <a:pt x="1371854" y="178911"/>
                  </a:lnTo>
                  <a:lnTo>
                    <a:pt x="1133983" y="178911"/>
                  </a:lnTo>
                  <a:cubicBezTo>
                    <a:pt x="1127633" y="203295"/>
                    <a:pt x="1105408" y="221329"/>
                    <a:pt x="1079119" y="221329"/>
                  </a:cubicBezTo>
                  <a:cubicBezTo>
                    <a:pt x="1048004" y="221329"/>
                    <a:pt x="1022477" y="195929"/>
                    <a:pt x="1022477" y="164814"/>
                  </a:cubicBezTo>
                  <a:cubicBezTo>
                    <a:pt x="1022477" y="133699"/>
                    <a:pt x="1047877" y="108299"/>
                    <a:pt x="1079119" y="108299"/>
                  </a:cubicBezTo>
                  <a:cubicBezTo>
                    <a:pt x="1105408" y="108299"/>
                    <a:pt x="1127633" y="126333"/>
                    <a:pt x="1133983" y="150717"/>
                  </a:cubicBezTo>
                  <a:lnTo>
                    <a:pt x="1383538" y="150717"/>
                  </a:lnTo>
                  <a:lnTo>
                    <a:pt x="1521079" y="288131"/>
                  </a:lnTo>
                  <a:lnTo>
                    <a:pt x="1744726" y="288131"/>
                  </a:lnTo>
                  <a:lnTo>
                    <a:pt x="1947672" y="85185"/>
                  </a:lnTo>
                  <a:cubicBezTo>
                    <a:pt x="1934845" y="63468"/>
                    <a:pt x="1937766" y="35274"/>
                    <a:pt x="1956435" y="16478"/>
                  </a:cubicBezTo>
                  <a:moveTo>
                    <a:pt x="3044952" y="314547"/>
                  </a:moveTo>
                  <a:cubicBezTo>
                    <a:pt x="3076067" y="314547"/>
                    <a:pt x="3101594" y="339947"/>
                    <a:pt x="3101594" y="371062"/>
                  </a:cubicBezTo>
                  <a:cubicBezTo>
                    <a:pt x="3101594" y="402177"/>
                    <a:pt x="3076194" y="427577"/>
                    <a:pt x="3044952" y="427577"/>
                  </a:cubicBezTo>
                  <a:cubicBezTo>
                    <a:pt x="3018663" y="427577"/>
                    <a:pt x="2996438" y="409543"/>
                    <a:pt x="2990088" y="385159"/>
                  </a:cubicBezTo>
                  <a:lnTo>
                    <a:pt x="2540254" y="385159"/>
                  </a:lnTo>
                  <a:lnTo>
                    <a:pt x="2465070" y="460343"/>
                  </a:lnTo>
                  <a:lnTo>
                    <a:pt x="2465070" y="693642"/>
                  </a:lnTo>
                  <a:lnTo>
                    <a:pt x="1961769" y="1196435"/>
                  </a:lnTo>
                  <a:lnTo>
                    <a:pt x="1961769" y="1530826"/>
                  </a:lnTo>
                  <a:lnTo>
                    <a:pt x="1715008" y="1777333"/>
                  </a:lnTo>
                  <a:cubicBezTo>
                    <a:pt x="1727835" y="1799050"/>
                    <a:pt x="1724914" y="1827244"/>
                    <a:pt x="1706245" y="1846040"/>
                  </a:cubicBezTo>
                  <a:cubicBezTo>
                    <a:pt x="1683893" y="1868011"/>
                    <a:pt x="1648460" y="1868011"/>
                    <a:pt x="1626108" y="1846040"/>
                  </a:cubicBezTo>
                  <a:cubicBezTo>
                    <a:pt x="1604010" y="1823815"/>
                    <a:pt x="1604010" y="1788255"/>
                    <a:pt x="1626108" y="1766030"/>
                  </a:cubicBezTo>
                  <a:cubicBezTo>
                    <a:pt x="1644904" y="1747361"/>
                    <a:pt x="1673098" y="1744567"/>
                    <a:pt x="1694942" y="1757267"/>
                  </a:cubicBezTo>
                  <a:lnTo>
                    <a:pt x="1933448" y="1519015"/>
                  </a:lnTo>
                  <a:lnTo>
                    <a:pt x="1933448" y="1184751"/>
                  </a:lnTo>
                  <a:lnTo>
                    <a:pt x="2436622" y="681958"/>
                  </a:lnTo>
                  <a:lnTo>
                    <a:pt x="2436622" y="448659"/>
                  </a:lnTo>
                  <a:lnTo>
                    <a:pt x="2528443" y="356965"/>
                  </a:lnTo>
                  <a:lnTo>
                    <a:pt x="2990088" y="356965"/>
                  </a:lnTo>
                  <a:cubicBezTo>
                    <a:pt x="2996438" y="332708"/>
                    <a:pt x="3018536" y="314674"/>
                    <a:pt x="3044952" y="314674"/>
                  </a:cubicBezTo>
                  <a:moveTo>
                    <a:pt x="968756" y="1423892"/>
                  </a:moveTo>
                  <a:cubicBezTo>
                    <a:pt x="958342" y="1423892"/>
                    <a:pt x="949706" y="1415383"/>
                    <a:pt x="949706" y="1404842"/>
                  </a:cubicBezTo>
                  <a:cubicBezTo>
                    <a:pt x="949706" y="1394301"/>
                    <a:pt x="958215" y="1385792"/>
                    <a:pt x="968756" y="1385792"/>
                  </a:cubicBezTo>
                  <a:lnTo>
                    <a:pt x="985012" y="1391888"/>
                  </a:lnTo>
                  <a:lnTo>
                    <a:pt x="1234313" y="1400016"/>
                  </a:lnTo>
                  <a:lnTo>
                    <a:pt x="1385697" y="1248759"/>
                  </a:lnTo>
                  <a:lnTo>
                    <a:pt x="1831340" y="1248759"/>
                  </a:lnTo>
                  <a:lnTo>
                    <a:pt x="1831340" y="1450562"/>
                  </a:lnTo>
                  <a:lnTo>
                    <a:pt x="1655826" y="1625822"/>
                  </a:lnTo>
                  <a:lnTo>
                    <a:pt x="1445895" y="1625822"/>
                  </a:lnTo>
                  <a:cubicBezTo>
                    <a:pt x="1443736" y="1633950"/>
                    <a:pt x="1436243" y="1640173"/>
                    <a:pt x="1427480" y="1640173"/>
                  </a:cubicBezTo>
                  <a:cubicBezTo>
                    <a:pt x="1417066" y="1640173"/>
                    <a:pt x="1408430" y="1631664"/>
                    <a:pt x="1408430" y="1621123"/>
                  </a:cubicBezTo>
                  <a:cubicBezTo>
                    <a:pt x="1408430" y="1610582"/>
                    <a:pt x="1416939" y="1602073"/>
                    <a:pt x="1427480" y="1602073"/>
                  </a:cubicBezTo>
                  <a:lnTo>
                    <a:pt x="1443736" y="1608169"/>
                  </a:lnTo>
                  <a:lnTo>
                    <a:pt x="1652016" y="1616297"/>
                  </a:lnTo>
                  <a:lnTo>
                    <a:pt x="1821942" y="1446498"/>
                  </a:lnTo>
                  <a:lnTo>
                    <a:pt x="1821942" y="1258284"/>
                  </a:lnTo>
                  <a:lnTo>
                    <a:pt x="1389761" y="1258284"/>
                  </a:lnTo>
                  <a:lnTo>
                    <a:pt x="1238250" y="1409668"/>
                  </a:lnTo>
                  <a:lnTo>
                    <a:pt x="987298" y="1409668"/>
                  </a:lnTo>
                  <a:cubicBezTo>
                    <a:pt x="985139" y="1417796"/>
                    <a:pt x="977646" y="1424019"/>
                    <a:pt x="968883" y="1424019"/>
                  </a:cubicBezTo>
                  <a:moveTo>
                    <a:pt x="3044952" y="476599"/>
                  </a:moveTo>
                  <a:cubicBezTo>
                    <a:pt x="3055366" y="476599"/>
                    <a:pt x="3064002" y="485108"/>
                    <a:pt x="3064002" y="495649"/>
                  </a:cubicBezTo>
                  <a:cubicBezTo>
                    <a:pt x="3064002" y="506190"/>
                    <a:pt x="3055493" y="514699"/>
                    <a:pt x="3044952" y="514699"/>
                  </a:cubicBezTo>
                  <a:lnTo>
                    <a:pt x="3028696" y="508603"/>
                  </a:lnTo>
                  <a:lnTo>
                    <a:pt x="2641092" y="500475"/>
                  </a:lnTo>
                  <a:lnTo>
                    <a:pt x="2594356" y="547211"/>
                  </a:lnTo>
                  <a:lnTo>
                    <a:pt x="2594356" y="725519"/>
                  </a:lnTo>
                  <a:lnTo>
                    <a:pt x="2801620" y="932783"/>
                  </a:lnTo>
                  <a:lnTo>
                    <a:pt x="2801620" y="1529937"/>
                  </a:lnTo>
                  <a:lnTo>
                    <a:pt x="2554224" y="1777079"/>
                  </a:lnTo>
                  <a:lnTo>
                    <a:pt x="2554224" y="2055463"/>
                  </a:lnTo>
                  <a:cubicBezTo>
                    <a:pt x="2562352" y="2057622"/>
                    <a:pt x="2568575" y="2064988"/>
                    <a:pt x="2568575" y="2073878"/>
                  </a:cubicBezTo>
                  <a:cubicBezTo>
                    <a:pt x="2568575" y="2084292"/>
                    <a:pt x="2560066" y="2092928"/>
                    <a:pt x="2549525" y="2092928"/>
                  </a:cubicBezTo>
                  <a:cubicBezTo>
                    <a:pt x="2538984" y="2092928"/>
                    <a:pt x="2530475" y="2084419"/>
                    <a:pt x="2530475" y="2073878"/>
                  </a:cubicBezTo>
                  <a:lnTo>
                    <a:pt x="2536571" y="2057622"/>
                  </a:lnTo>
                  <a:lnTo>
                    <a:pt x="2544699" y="1773142"/>
                  </a:lnTo>
                  <a:lnTo>
                    <a:pt x="2792095" y="1526000"/>
                  </a:lnTo>
                  <a:lnTo>
                    <a:pt x="2792095" y="936593"/>
                  </a:lnTo>
                  <a:lnTo>
                    <a:pt x="2584831" y="729456"/>
                  </a:lnTo>
                  <a:lnTo>
                    <a:pt x="2584831" y="543020"/>
                  </a:lnTo>
                  <a:lnTo>
                    <a:pt x="2637155" y="490696"/>
                  </a:lnTo>
                  <a:lnTo>
                    <a:pt x="3026410" y="490696"/>
                  </a:lnTo>
                  <a:cubicBezTo>
                    <a:pt x="3028569" y="482568"/>
                    <a:pt x="3036062" y="476472"/>
                    <a:pt x="3044825" y="476472"/>
                  </a:cubicBezTo>
                  <a:moveTo>
                    <a:pt x="2726436" y="708120"/>
                  </a:moveTo>
                  <a:cubicBezTo>
                    <a:pt x="2704338" y="685895"/>
                    <a:pt x="2704338" y="650335"/>
                    <a:pt x="2726436" y="628110"/>
                  </a:cubicBezTo>
                  <a:cubicBezTo>
                    <a:pt x="2748788" y="606139"/>
                    <a:pt x="2784221" y="606139"/>
                    <a:pt x="2806573" y="628110"/>
                  </a:cubicBezTo>
                  <a:cubicBezTo>
                    <a:pt x="2825242" y="646906"/>
                    <a:pt x="2828036" y="675100"/>
                    <a:pt x="2815336" y="696817"/>
                  </a:cubicBezTo>
                  <a:lnTo>
                    <a:pt x="2920873" y="802227"/>
                  </a:lnTo>
                  <a:lnTo>
                    <a:pt x="2920873" y="1627092"/>
                  </a:lnTo>
                  <a:lnTo>
                    <a:pt x="2759456" y="1788382"/>
                  </a:lnTo>
                  <a:lnTo>
                    <a:pt x="2759456" y="2212816"/>
                  </a:lnTo>
                  <a:cubicBezTo>
                    <a:pt x="2783840" y="2219166"/>
                    <a:pt x="2802001" y="2241391"/>
                    <a:pt x="2802001" y="2267553"/>
                  </a:cubicBezTo>
                  <a:cubicBezTo>
                    <a:pt x="2802001" y="2298668"/>
                    <a:pt x="2776601" y="2324068"/>
                    <a:pt x="2745359" y="2324068"/>
                  </a:cubicBezTo>
                  <a:cubicBezTo>
                    <a:pt x="2714117" y="2324068"/>
                    <a:pt x="2688717" y="2298668"/>
                    <a:pt x="2688717" y="2267553"/>
                  </a:cubicBezTo>
                  <a:cubicBezTo>
                    <a:pt x="2688717" y="2241264"/>
                    <a:pt x="2706878" y="2219166"/>
                    <a:pt x="2731262" y="2212816"/>
                  </a:cubicBezTo>
                  <a:lnTo>
                    <a:pt x="2731262" y="1776698"/>
                  </a:lnTo>
                  <a:lnTo>
                    <a:pt x="2892552" y="1615535"/>
                  </a:lnTo>
                  <a:lnTo>
                    <a:pt x="2892552" y="814038"/>
                  </a:lnTo>
                  <a:lnTo>
                    <a:pt x="2795270" y="716883"/>
                  </a:lnTo>
                  <a:cubicBezTo>
                    <a:pt x="2773426" y="729710"/>
                    <a:pt x="2745232" y="726789"/>
                    <a:pt x="2726436" y="708120"/>
                  </a:cubicBezTo>
                  <a:moveTo>
                    <a:pt x="2888996" y="1781143"/>
                  </a:moveTo>
                  <a:cubicBezTo>
                    <a:pt x="2888996" y="1770729"/>
                    <a:pt x="2897505" y="1762093"/>
                    <a:pt x="2908046" y="1762093"/>
                  </a:cubicBezTo>
                  <a:cubicBezTo>
                    <a:pt x="2918587" y="1762093"/>
                    <a:pt x="2927096" y="1770602"/>
                    <a:pt x="2927096" y="1781143"/>
                  </a:cubicBezTo>
                  <a:lnTo>
                    <a:pt x="2921000" y="1797399"/>
                  </a:lnTo>
                  <a:lnTo>
                    <a:pt x="2912872" y="2119979"/>
                  </a:lnTo>
                  <a:lnTo>
                    <a:pt x="2980182" y="2187162"/>
                  </a:lnTo>
                  <a:lnTo>
                    <a:pt x="2980182" y="2534888"/>
                  </a:lnTo>
                  <a:cubicBezTo>
                    <a:pt x="2988310" y="2537047"/>
                    <a:pt x="2994533" y="2544413"/>
                    <a:pt x="2994533" y="2553303"/>
                  </a:cubicBezTo>
                  <a:cubicBezTo>
                    <a:pt x="2994533" y="2563717"/>
                    <a:pt x="2986024" y="2572353"/>
                    <a:pt x="2975483" y="2572353"/>
                  </a:cubicBezTo>
                  <a:cubicBezTo>
                    <a:pt x="2964942" y="2572353"/>
                    <a:pt x="2956433" y="2563844"/>
                    <a:pt x="2956433" y="2553303"/>
                  </a:cubicBezTo>
                  <a:lnTo>
                    <a:pt x="2962529" y="2537047"/>
                  </a:lnTo>
                  <a:lnTo>
                    <a:pt x="2970784" y="2191099"/>
                  </a:lnTo>
                  <a:lnTo>
                    <a:pt x="2903474" y="2123916"/>
                  </a:lnTo>
                  <a:lnTo>
                    <a:pt x="2903474" y="1799558"/>
                  </a:lnTo>
                  <a:cubicBezTo>
                    <a:pt x="2895219" y="1797399"/>
                    <a:pt x="2889123" y="1790033"/>
                    <a:pt x="2889123" y="1781143"/>
                  </a:cubicBezTo>
                  <a:moveTo>
                    <a:pt x="2492502" y="904970"/>
                  </a:moveTo>
                  <a:cubicBezTo>
                    <a:pt x="2500122" y="897477"/>
                    <a:pt x="2511806" y="897477"/>
                    <a:pt x="2519426" y="904970"/>
                  </a:cubicBezTo>
                  <a:cubicBezTo>
                    <a:pt x="2526919" y="912590"/>
                    <a:pt x="2526919" y="924147"/>
                    <a:pt x="2519426" y="931894"/>
                  </a:cubicBezTo>
                  <a:lnTo>
                    <a:pt x="2503678" y="939133"/>
                  </a:lnTo>
                  <a:lnTo>
                    <a:pt x="2168144" y="1262602"/>
                  </a:lnTo>
                  <a:lnTo>
                    <a:pt x="2168144" y="1587849"/>
                  </a:lnTo>
                  <a:lnTo>
                    <a:pt x="1774698" y="1980914"/>
                  </a:lnTo>
                  <a:lnTo>
                    <a:pt x="1052322" y="1980914"/>
                  </a:lnTo>
                  <a:cubicBezTo>
                    <a:pt x="1050163" y="1989042"/>
                    <a:pt x="1042670" y="1995265"/>
                    <a:pt x="1033907" y="1995265"/>
                  </a:cubicBezTo>
                  <a:cubicBezTo>
                    <a:pt x="1023493" y="1995265"/>
                    <a:pt x="1014857" y="1986756"/>
                    <a:pt x="1014857" y="1976215"/>
                  </a:cubicBezTo>
                  <a:cubicBezTo>
                    <a:pt x="1014857" y="1965674"/>
                    <a:pt x="1023366" y="1957165"/>
                    <a:pt x="1033907" y="1957165"/>
                  </a:cubicBezTo>
                  <a:lnTo>
                    <a:pt x="1050163" y="1963261"/>
                  </a:lnTo>
                  <a:lnTo>
                    <a:pt x="1770761" y="1971389"/>
                  </a:lnTo>
                  <a:lnTo>
                    <a:pt x="2158619" y="1583912"/>
                  </a:lnTo>
                  <a:lnTo>
                    <a:pt x="2158619" y="1258665"/>
                  </a:lnTo>
                  <a:lnTo>
                    <a:pt x="2489581" y="927957"/>
                  </a:lnTo>
                  <a:cubicBezTo>
                    <a:pt x="2485136" y="920718"/>
                    <a:pt x="2486152" y="911447"/>
                    <a:pt x="2492502" y="904970"/>
                  </a:cubicBezTo>
                  <a:moveTo>
                    <a:pt x="2467991" y="823182"/>
                  </a:moveTo>
                  <a:cubicBezTo>
                    <a:pt x="2460498" y="815562"/>
                    <a:pt x="2460498" y="804005"/>
                    <a:pt x="2467991" y="796258"/>
                  </a:cubicBezTo>
                  <a:cubicBezTo>
                    <a:pt x="2475611" y="788765"/>
                    <a:pt x="2487295" y="788765"/>
                    <a:pt x="2494915" y="796258"/>
                  </a:cubicBezTo>
                  <a:lnTo>
                    <a:pt x="2502154" y="812006"/>
                  </a:lnTo>
                  <a:lnTo>
                    <a:pt x="2677414" y="998696"/>
                  </a:lnTo>
                  <a:lnTo>
                    <a:pt x="2677414" y="1450562"/>
                  </a:lnTo>
                  <a:lnTo>
                    <a:pt x="2412873" y="1714849"/>
                  </a:lnTo>
                  <a:lnTo>
                    <a:pt x="2412873" y="2324068"/>
                  </a:lnTo>
                  <a:cubicBezTo>
                    <a:pt x="2421128" y="2326227"/>
                    <a:pt x="2427224" y="2333593"/>
                    <a:pt x="2427224" y="2342483"/>
                  </a:cubicBezTo>
                  <a:cubicBezTo>
                    <a:pt x="2427224" y="2352897"/>
                    <a:pt x="2418715" y="2361533"/>
                    <a:pt x="2408174" y="2361533"/>
                  </a:cubicBezTo>
                  <a:cubicBezTo>
                    <a:pt x="2397633" y="2361533"/>
                    <a:pt x="2389124" y="2353024"/>
                    <a:pt x="2389124" y="2342483"/>
                  </a:cubicBezTo>
                  <a:lnTo>
                    <a:pt x="2395220" y="2326227"/>
                  </a:lnTo>
                  <a:lnTo>
                    <a:pt x="2403348" y="1711039"/>
                  </a:lnTo>
                  <a:lnTo>
                    <a:pt x="2667889" y="1446752"/>
                  </a:lnTo>
                  <a:lnTo>
                    <a:pt x="2667889" y="1002633"/>
                  </a:lnTo>
                  <a:lnTo>
                    <a:pt x="2491105" y="825976"/>
                  </a:lnTo>
                  <a:cubicBezTo>
                    <a:pt x="2483866" y="830421"/>
                    <a:pt x="2474468" y="829405"/>
                    <a:pt x="2468118" y="823055"/>
                  </a:cubicBezTo>
                  <a:moveTo>
                    <a:pt x="2376805" y="1157319"/>
                  </a:moveTo>
                  <a:cubicBezTo>
                    <a:pt x="2377059" y="1115536"/>
                    <a:pt x="2410460" y="1082135"/>
                    <a:pt x="2452370" y="1081881"/>
                  </a:cubicBezTo>
                  <a:cubicBezTo>
                    <a:pt x="2494153" y="1082135"/>
                    <a:pt x="2527554" y="1115536"/>
                    <a:pt x="2527935" y="1157319"/>
                  </a:cubicBezTo>
                  <a:cubicBezTo>
                    <a:pt x="2527681" y="1192625"/>
                    <a:pt x="2503932" y="1221962"/>
                    <a:pt x="2471293" y="1230344"/>
                  </a:cubicBezTo>
                  <a:lnTo>
                    <a:pt x="2471293" y="1482058"/>
                  </a:lnTo>
                  <a:lnTo>
                    <a:pt x="2298573" y="1654524"/>
                  </a:lnTo>
                  <a:lnTo>
                    <a:pt x="2298573" y="1890490"/>
                  </a:lnTo>
                  <a:cubicBezTo>
                    <a:pt x="2331085" y="1898999"/>
                    <a:pt x="2354961" y="1928209"/>
                    <a:pt x="2355215" y="1963515"/>
                  </a:cubicBezTo>
                  <a:cubicBezTo>
                    <a:pt x="2354961" y="2005298"/>
                    <a:pt x="2321560" y="2038699"/>
                    <a:pt x="2279650" y="2038953"/>
                  </a:cubicBezTo>
                  <a:cubicBezTo>
                    <a:pt x="2237867" y="2038699"/>
                    <a:pt x="2204466" y="2005298"/>
                    <a:pt x="2204085" y="1963515"/>
                  </a:cubicBezTo>
                  <a:cubicBezTo>
                    <a:pt x="2204339" y="1928209"/>
                    <a:pt x="2228088" y="1898872"/>
                    <a:pt x="2260727" y="1890490"/>
                  </a:cubicBezTo>
                  <a:lnTo>
                    <a:pt x="2260727" y="1638903"/>
                  </a:lnTo>
                  <a:lnTo>
                    <a:pt x="2433447" y="1466437"/>
                  </a:lnTo>
                  <a:lnTo>
                    <a:pt x="2433447" y="1230344"/>
                  </a:lnTo>
                  <a:cubicBezTo>
                    <a:pt x="2400935" y="1221962"/>
                    <a:pt x="2377059" y="1192625"/>
                    <a:pt x="2376805" y="1157319"/>
                  </a:cubicBezTo>
                  <a:moveTo>
                    <a:pt x="3044952" y="144113"/>
                  </a:moveTo>
                  <a:cubicBezTo>
                    <a:pt x="3055366" y="144113"/>
                    <a:pt x="3064002" y="152622"/>
                    <a:pt x="3064002" y="163163"/>
                  </a:cubicBezTo>
                  <a:cubicBezTo>
                    <a:pt x="3064002" y="173704"/>
                    <a:pt x="3055493" y="182213"/>
                    <a:pt x="3044952" y="182213"/>
                  </a:cubicBezTo>
                  <a:lnTo>
                    <a:pt x="3028696" y="176117"/>
                  </a:lnTo>
                  <a:lnTo>
                    <a:pt x="2355215" y="167989"/>
                  </a:lnTo>
                  <a:lnTo>
                    <a:pt x="2172462" y="350488"/>
                  </a:lnTo>
                  <a:lnTo>
                    <a:pt x="2172462" y="623411"/>
                  </a:lnTo>
                  <a:lnTo>
                    <a:pt x="1859026" y="936593"/>
                  </a:lnTo>
                  <a:lnTo>
                    <a:pt x="1128776" y="936593"/>
                  </a:lnTo>
                  <a:cubicBezTo>
                    <a:pt x="1126617" y="944721"/>
                    <a:pt x="1119124" y="950944"/>
                    <a:pt x="1110361" y="950944"/>
                  </a:cubicBezTo>
                  <a:cubicBezTo>
                    <a:pt x="1099947" y="950944"/>
                    <a:pt x="1091311" y="942435"/>
                    <a:pt x="1091311" y="931894"/>
                  </a:cubicBezTo>
                  <a:cubicBezTo>
                    <a:pt x="1091311" y="921353"/>
                    <a:pt x="1099820" y="912844"/>
                    <a:pt x="1110361" y="912844"/>
                  </a:cubicBezTo>
                  <a:lnTo>
                    <a:pt x="1126617" y="918940"/>
                  </a:lnTo>
                  <a:lnTo>
                    <a:pt x="1855089" y="927068"/>
                  </a:lnTo>
                  <a:lnTo>
                    <a:pt x="2162937" y="619474"/>
                  </a:lnTo>
                  <a:lnTo>
                    <a:pt x="2162937" y="346551"/>
                  </a:lnTo>
                  <a:lnTo>
                    <a:pt x="2351151" y="158591"/>
                  </a:lnTo>
                  <a:lnTo>
                    <a:pt x="3026410" y="158591"/>
                  </a:lnTo>
                  <a:cubicBezTo>
                    <a:pt x="3028569" y="150336"/>
                    <a:pt x="3036062" y="144240"/>
                    <a:pt x="3044825" y="144240"/>
                  </a:cubicBezTo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58700" y="3257857"/>
            <a:ext cx="13370600" cy="38100"/>
            <a:chOff x="0" y="0"/>
            <a:chExt cx="17827467" cy="5080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7785818" y="0"/>
              <a:ext cx="10041649" cy="50800"/>
              <a:chOff x="0" y="0"/>
              <a:chExt cx="7531240" cy="381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10041649" cy="50800"/>
              <a:chOff x="0" y="0"/>
              <a:chExt cx="7531240" cy="38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9292215" y="4890789"/>
            <a:ext cx="7768384" cy="318945"/>
            <a:chOff x="0" y="0"/>
            <a:chExt cx="2045994" cy="840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994" cy="84002"/>
            </a:xfrm>
            <a:custGeom>
              <a:avLst/>
              <a:gdLst/>
              <a:ahLst/>
              <a:cxnLst/>
              <a:rect l="l" t="t" r="r" b="b"/>
              <a:pathLst>
                <a:path w="2045994" h="84002">
                  <a:moveTo>
                    <a:pt x="0" y="0"/>
                  </a:moveTo>
                  <a:lnTo>
                    <a:pt x="2045994" y="0"/>
                  </a:lnTo>
                  <a:lnTo>
                    <a:pt x="2045994" y="84002"/>
                  </a:lnTo>
                  <a:lnTo>
                    <a:pt x="0" y="84002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994" cy="1221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9033" y="1115039"/>
            <a:ext cx="16430267" cy="197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7"/>
              </a:lnSpc>
            </a:pPr>
            <a:r>
              <a:rPr lang="en-US" sz="6426" b="1">
                <a:solidFill>
                  <a:srgbClr val="003366"/>
                </a:solidFill>
                <a:latin typeface="Lato Bold"/>
                <a:ea typeface="Lato Bold"/>
                <a:cs typeface="Lato Bold"/>
                <a:sym typeface="Lato Bold"/>
              </a:rPr>
              <a:t>CHATBOTS</a:t>
            </a:r>
          </a:p>
          <a:p>
            <a:pPr algn="ctr">
              <a:lnSpc>
                <a:spcPts val="6786"/>
              </a:lnSpc>
            </a:pPr>
            <a:r>
              <a:rPr lang="en-US" sz="4847" b="1">
                <a:solidFill>
                  <a:schemeClr val="tx1">
                    <a:lumMod val="65000"/>
                    <a:lumOff val="3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ENHANCING USER EXPERIENCE AND EFFICIENCY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2215" y="4091292"/>
            <a:ext cx="7967085" cy="62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367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AI Chatbots: The 24/7 FOIA Assistant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44167" y="5490864"/>
            <a:ext cx="7790687" cy="446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1056" lvl="1" indent="-457200" algn="l">
              <a:lnSpc>
                <a:spcPts val="3925"/>
              </a:lnSpc>
              <a:buFont typeface="Arial" panose="020B0604020202020204" pitchFamily="34" charset="0"/>
              <a:buChar char="•"/>
            </a:pPr>
            <a:r>
              <a:rPr lang="en-US" sz="272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Instant Request Handling: Guides users through the request process. </a:t>
            </a:r>
          </a:p>
          <a:p>
            <a:pPr marL="751056" lvl="1" indent="-457200" algn="l">
              <a:lnSpc>
                <a:spcPts val="3925"/>
              </a:lnSpc>
              <a:buFont typeface="Arial" panose="020B0604020202020204" pitchFamily="34" charset="0"/>
              <a:buChar char="•"/>
            </a:pPr>
            <a:r>
              <a:rPr lang="en-US" sz="272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Automated Status Updates: Provides real-time status updates. </a:t>
            </a:r>
          </a:p>
          <a:p>
            <a:pPr marL="751056" lvl="1" indent="-457200" algn="l">
              <a:lnSpc>
                <a:spcPts val="3925"/>
              </a:lnSpc>
              <a:buFont typeface="Arial" panose="020B0604020202020204" pitchFamily="34" charset="0"/>
              <a:buChar char="•"/>
            </a:pPr>
            <a:r>
              <a:rPr lang="en-US" sz="272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Natural Language Understanding: Offers accurate, instant information. </a:t>
            </a:r>
          </a:p>
          <a:p>
            <a:pPr marL="751056" lvl="1" indent="-457200" algn="l">
              <a:lnSpc>
                <a:spcPts val="3925"/>
              </a:lnSpc>
              <a:buFont typeface="Arial" panose="020B0604020202020204" pitchFamily="34" charset="0"/>
              <a:buChar char="•"/>
            </a:pPr>
            <a:r>
              <a:rPr lang="en-US" sz="272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Feedback Collection: Gather user feedback to continuously improve the FOIA experience and identify areas of concern.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7976" y="6879409"/>
            <a:ext cx="8314376" cy="2539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endParaRPr lang="en-US" sz="2750">
              <a:solidFill>
                <a:schemeClr val="bg1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3308"/>
              </a:lnSpc>
            </a:pPr>
            <a:r>
              <a:rPr lang="en-US" sz="275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Value: Enhances user experience by providing instant support, real-time updates, and valuable</a:t>
            </a:r>
            <a:endParaRPr lang="en-US" sz="2750">
              <a:solidFill>
                <a:schemeClr val="bg1"/>
              </a:solidFill>
            </a:endParaRPr>
          </a:p>
          <a:p>
            <a:pPr algn="ctr">
              <a:lnSpc>
                <a:spcPts val="3308"/>
              </a:lnSpc>
            </a:pPr>
            <a:r>
              <a:rPr lang="en-US" sz="2752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insights, while reducing the workload on FOIA officers.</a:t>
            </a:r>
          </a:p>
          <a:p>
            <a:pPr algn="ctr">
              <a:lnSpc>
                <a:spcPts val="3308"/>
              </a:lnSpc>
            </a:pPr>
            <a:endParaRPr lang="en-US" sz="2750">
              <a:solidFill>
                <a:schemeClr val="bg1"/>
              </a:solidFill>
              <a:latin typeface="Roboto Bold"/>
              <a:ea typeface="Roboto Bold"/>
              <a:cs typeface="Roboto Bold"/>
            </a:endParaRPr>
          </a:p>
        </p:txBody>
      </p:sp>
      <p:pic>
        <p:nvPicPr>
          <p:cNvPr id="4" name="Picture 3" descr="A black and grey logo&#10;&#10;AI-generated content may be incorrect.">
            <a:extLst>
              <a:ext uri="{FF2B5EF4-FFF2-40B4-BE49-F238E27FC236}">
                <a16:creationId xmlns:a16="http://schemas.microsoft.com/office/drawing/2014/main" id="{38B4A225-227C-B9B4-9BA8-63869C6A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135" y="9766427"/>
            <a:ext cx="1637731" cy="358759"/>
          </a:xfrm>
          <a:prstGeom prst="rect">
            <a:avLst/>
          </a:prstGeom>
        </p:spPr>
      </p:pic>
      <p:pic>
        <p:nvPicPr>
          <p:cNvPr id="22" name="Picture 21" descr="A blue and black logo&#10;&#10;AI-generated content may be incorrect.">
            <a:extLst>
              <a:ext uri="{FF2B5EF4-FFF2-40B4-BE49-F238E27FC236}">
                <a16:creationId xmlns:a16="http://schemas.microsoft.com/office/drawing/2014/main" id="{5835564C-7FA0-732F-DDAD-E302E3D2C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8" y="9663474"/>
            <a:ext cx="1531267" cy="4501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5DF67A-FCA6-AABD-A023-E93E0B5B7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972" y="2687347"/>
            <a:ext cx="3654430" cy="56092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57902"/>
            <a:ext cx="18288000" cy="4229098"/>
            <a:chOff x="0" y="0"/>
            <a:chExt cx="4816593" cy="1113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13837"/>
            </a:xfrm>
            <a:custGeom>
              <a:avLst/>
              <a:gdLst/>
              <a:ahLst/>
              <a:cxnLst/>
              <a:rect l="l" t="t" r="r" b="b"/>
              <a:pathLst>
                <a:path w="4816592" h="1113837">
                  <a:moveTo>
                    <a:pt x="0" y="0"/>
                  </a:moveTo>
                  <a:lnTo>
                    <a:pt x="4816592" y="0"/>
                  </a:lnTo>
                  <a:lnTo>
                    <a:pt x="4816592" y="1113837"/>
                  </a:lnTo>
                  <a:lnTo>
                    <a:pt x="0" y="1113837"/>
                  </a:lnTo>
                  <a:close/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151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210102" y="8734"/>
            <a:ext cx="2073316" cy="1719596"/>
            <a:chOff x="0" y="0"/>
            <a:chExt cx="2073313" cy="1719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3275" cy="1719707"/>
            </a:xfrm>
            <a:custGeom>
              <a:avLst/>
              <a:gdLst/>
              <a:ahLst/>
              <a:cxnLst/>
              <a:rect l="l" t="t" r="r" b="b"/>
              <a:pathLst>
                <a:path w="2073275" h="1719707">
                  <a:moveTo>
                    <a:pt x="1495044" y="28829"/>
                  </a:moveTo>
                  <a:lnTo>
                    <a:pt x="1507871" y="23876"/>
                  </a:lnTo>
                  <a:cubicBezTo>
                    <a:pt x="1518031" y="33909"/>
                    <a:pt x="1518031" y="41656"/>
                    <a:pt x="1512951" y="46863"/>
                  </a:cubicBezTo>
                  <a:lnTo>
                    <a:pt x="1502410" y="51689"/>
                  </a:lnTo>
                  <a:lnTo>
                    <a:pt x="1355090" y="191135"/>
                  </a:lnTo>
                  <a:lnTo>
                    <a:pt x="1355090" y="278765"/>
                  </a:lnTo>
                  <a:lnTo>
                    <a:pt x="1221105" y="412623"/>
                  </a:lnTo>
                  <a:lnTo>
                    <a:pt x="882015" y="412623"/>
                  </a:lnTo>
                  <a:lnTo>
                    <a:pt x="806450" y="337058"/>
                  </a:lnTo>
                  <a:lnTo>
                    <a:pt x="25019" y="337058"/>
                  </a:lnTo>
                  <a:cubicBezTo>
                    <a:pt x="23622" y="342519"/>
                    <a:pt x="18669" y="346583"/>
                    <a:pt x="12700" y="346583"/>
                  </a:cubicBezTo>
                  <a:lnTo>
                    <a:pt x="0" y="340868"/>
                  </a:lnTo>
                  <a:cubicBezTo>
                    <a:pt x="0" y="326898"/>
                    <a:pt x="5715" y="321183"/>
                    <a:pt x="12700" y="321183"/>
                  </a:cubicBezTo>
                  <a:lnTo>
                    <a:pt x="23622" y="325247"/>
                  </a:lnTo>
                  <a:lnTo>
                    <a:pt x="808990" y="330708"/>
                  </a:lnTo>
                  <a:lnTo>
                    <a:pt x="884555" y="406146"/>
                  </a:lnTo>
                  <a:lnTo>
                    <a:pt x="1218438" y="406146"/>
                  </a:lnTo>
                  <a:lnTo>
                    <a:pt x="1348740" y="276098"/>
                  </a:lnTo>
                  <a:lnTo>
                    <a:pt x="1348740" y="188468"/>
                  </a:lnTo>
                  <a:lnTo>
                    <a:pt x="1493139" y="44196"/>
                  </a:lnTo>
                  <a:cubicBezTo>
                    <a:pt x="1490218" y="39370"/>
                    <a:pt x="1490853" y="33147"/>
                    <a:pt x="1495044" y="28829"/>
                  </a:cubicBezTo>
                  <a:moveTo>
                    <a:pt x="2035429" y="173990"/>
                  </a:moveTo>
                  <a:lnTo>
                    <a:pt x="2048129" y="179705"/>
                  </a:lnTo>
                  <a:cubicBezTo>
                    <a:pt x="2048129" y="193675"/>
                    <a:pt x="2042414" y="199390"/>
                    <a:pt x="2035429" y="199390"/>
                  </a:cubicBezTo>
                  <a:lnTo>
                    <a:pt x="2024507" y="195326"/>
                  </a:lnTo>
                  <a:lnTo>
                    <a:pt x="1624457" y="189865"/>
                  </a:lnTo>
                  <a:lnTo>
                    <a:pt x="1546352" y="267970"/>
                  </a:lnTo>
                  <a:lnTo>
                    <a:pt x="1546352" y="440436"/>
                  </a:lnTo>
                  <a:lnTo>
                    <a:pt x="1272286" y="714248"/>
                  </a:lnTo>
                  <a:lnTo>
                    <a:pt x="903478" y="714248"/>
                  </a:lnTo>
                  <a:lnTo>
                    <a:pt x="824865" y="792861"/>
                  </a:lnTo>
                  <a:lnTo>
                    <a:pt x="411099" y="792861"/>
                  </a:lnTo>
                  <a:cubicBezTo>
                    <a:pt x="409702" y="798322"/>
                    <a:pt x="404749" y="802386"/>
                    <a:pt x="398780" y="802386"/>
                  </a:cubicBezTo>
                  <a:lnTo>
                    <a:pt x="386080" y="796671"/>
                  </a:lnTo>
                  <a:cubicBezTo>
                    <a:pt x="386080" y="782701"/>
                    <a:pt x="391795" y="776986"/>
                    <a:pt x="398780" y="776986"/>
                  </a:cubicBezTo>
                  <a:lnTo>
                    <a:pt x="409702" y="781050"/>
                  </a:lnTo>
                  <a:lnTo>
                    <a:pt x="822325" y="786511"/>
                  </a:lnTo>
                  <a:lnTo>
                    <a:pt x="900938" y="707898"/>
                  </a:lnTo>
                  <a:lnTo>
                    <a:pt x="1269746" y="707898"/>
                  </a:lnTo>
                  <a:lnTo>
                    <a:pt x="1540129" y="437769"/>
                  </a:lnTo>
                  <a:lnTo>
                    <a:pt x="1540129" y="265303"/>
                  </a:lnTo>
                  <a:lnTo>
                    <a:pt x="1621917" y="183515"/>
                  </a:lnTo>
                  <a:lnTo>
                    <a:pt x="2023110" y="183515"/>
                  </a:lnTo>
                  <a:cubicBezTo>
                    <a:pt x="2024507" y="178054"/>
                    <a:pt x="2029460" y="173990"/>
                    <a:pt x="2035429" y="173990"/>
                  </a:cubicBezTo>
                  <a:moveTo>
                    <a:pt x="1357757" y="364871"/>
                  </a:moveTo>
                  <a:lnTo>
                    <a:pt x="1370584" y="359918"/>
                  </a:lnTo>
                  <a:cubicBezTo>
                    <a:pt x="1380744" y="369951"/>
                    <a:pt x="1380744" y="377698"/>
                    <a:pt x="1375664" y="382905"/>
                  </a:cubicBezTo>
                  <a:lnTo>
                    <a:pt x="1365123" y="387731"/>
                  </a:lnTo>
                  <a:lnTo>
                    <a:pt x="1226185" y="518795"/>
                  </a:lnTo>
                  <a:lnTo>
                    <a:pt x="844042" y="518795"/>
                  </a:lnTo>
                  <a:lnTo>
                    <a:pt x="761238" y="436118"/>
                  </a:lnTo>
                  <a:lnTo>
                    <a:pt x="486791" y="436118"/>
                  </a:lnTo>
                  <a:cubicBezTo>
                    <a:pt x="485394" y="441579"/>
                    <a:pt x="480441" y="445643"/>
                    <a:pt x="474472" y="445643"/>
                  </a:cubicBezTo>
                  <a:lnTo>
                    <a:pt x="461772" y="439928"/>
                  </a:lnTo>
                  <a:cubicBezTo>
                    <a:pt x="461772" y="425958"/>
                    <a:pt x="467487" y="420243"/>
                    <a:pt x="474472" y="420243"/>
                  </a:cubicBezTo>
                  <a:lnTo>
                    <a:pt x="485394" y="424307"/>
                  </a:lnTo>
                  <a:lnTo>
                    <a:pt x="763905" y="429768"/>
                  </a:lnTo>
                  <a:lnTo>
                    <a:pt x="846709" y="512445"/>
                  </a:lnTo>
                  <a:lnTo>
                    <a:pt x="1223518" y="512445"/>
                  </a:lnTo>
                  <a:lnTo>
                    <a:pt x="1355852" y="380238"/>
                  </a:lnTo>
                  <a:cubicBezTo>
                    <a:pt x="1353058" y="375285"/>
                    <a:pt x="1353693" y="369189"/>
                    <a:pt x="1357884" y="364744"/>
                  </a:cubicBezTo>
                  <a:moveTo>
                    <a:pt x="1168273" y="311658"/>
                  </a:moveTo>
                  <a:lnTo>
                    <a:pt x="1180973" y="317373"/>
                  </a:lnTo>
                  <a:cubicBezTo>
                    <a:pt x="1180973" y="331343"/>
                    <a:pt x="1175258" y="337058"/>
                    <a:pt x="1168273" y="337058"/>
                  </a:cubicBezTo>
                  <a:lnTo>
                    <a:pt x="1157351" y="332994"/>
                  </a:lnTo>
                  <a:lnTo>
                    <a:pt x="929259" y="327533"/>
                  </a:lnTo>
                  <a:lnTo>
                    <a:pt x="825373" y="223774"/>
                  </a:lnTo>
                  <a:lnTo>
                    <a:pt x="457073" y="223774"/>
                  </a:lnTo>
                  <a:lnTo>
                    <a:pt x="400431" y="167132"/>
                  </a:lnTo>
                  <a:lnTo>
                    <a:pt x="133858" y="167132"/>
                  </a:lnTo>
                  <a:cubicBezTo>
                    <a:pt x="132461" y="172593"/>
                    <a:pt x="127508" y="176657"/>
                    <a:pt x="121539" y="176657"/>
                  </a:cubicBezTo>
                  <a:lnTo>
                    <a:pt x="108839" y="170942"/>
                  </a:lnTo>
                  <a:cubicBezTo>
                    <a:pt x="108839" y="156972"/>
                    <a:pt x="114554" y="151257"/>
                    <a:pt x="121539" y="151257"/>
                  </a:cubicBezTo>
                  <a:lnTo>
                    <a:pt x="132461" y="155321"/>
                  </a:lnTo>
                  <a:lnTo>
                    <a:pt x="403098" y="160782"/>
                  </a:lnTo>
                  <a:lnTo>
                    <a:pt x="459740" y="217424"/>
                  </a:lnTo>
                  <a:lnTo>
                    <a:pt x="828040" y="217424"/>
                  </a:lnTo>
                  <a:lnTo>
                    <a:pt x="931926" y="321183"/>
                  </a:lnTo>
                  <a:lnTo>
                    <a:pt x="1155954" y="321183"/>
                  </a:lnTo>
                  <a:cubicBezTo>
                    <a:pt x="1157351" y="315722"/>
                    <a:pt x="1162304" y="311658"/>
                    <a:pt x="1168273" y="311658"/>
                  </a:cubicBezTo>
                  <a:moveTo>
                    <a:pt x="1307846" y="11049"/>
                  </a:moveTo>
                  <a:cubicBezTo>
                    <a:pt x="1322705" y="-3683"/>
                    <a:pt x="1346454" y="-3683"/>
                    <a:pt x="1361440" y="11049"/>
                  </a:cubicBezTo>
                  <a:cubicBezTo>
                    <a:pt x="1376172" y="25908"/>
                    <a:pt x="1376172" y="49657"/>
                    <a:pt x="1361440" y="64516"/>
                  </a:cubicBezTo>
                  <a:cubicBezTo>
                    <a:pt x="1348867" y="76962"/>
                    <a:pt x="1330071" y="78867"/>
                    <a:pt x="1315466" y="70358"/>
                  </a:cubicBezTo>
                  <a:lnTo>
                    <a:pt x="1174115" y="211455"/>
                  </a:lnTo>
                  <a:lnTo>
                    <a:pt x="1009015" y="211455"/>
                  </a:lnTo>
                  <a:lnTo>
                    <a:pt x="917067" y="119634"/>
                  </a:lnTo>
                  <a:lnTo>
                    <a:pt x="758063" y="119634"/>
                  </a:lnTo>
                  <a:cubicBezTo>
                    <a:pt x="753872" y="135890"/>
                    <a:pt x="739013" y="147955"/>
                    <a:pt x="721487" y="147955"/>
                  </a:cubicBezTo>
                  <a:cubicBezTo>
                    <a:pt x="700659" y="147955"/>
                    <a:pt x="683641" y="130937"/>
                    <a:pt x="683641" y="110109"/>
                  </a:cubicBezTo>
                  <a:cubicBezTo>
                    <a:pt x="683641" y="89281"/>
                    <a:pt x="700659" y="72390"/>
                    <a:pt x="721487" y="72390"/>
                  </a:cubicBezTo>
                  <a:cubicBezTo>
                    <a:pt x="739013" y="72390"/>
                    <a:pt x="753872" y="84455"/>
                    <a:pt x="758063" y="100711"/>
                  </a:cubicBezTo>
                  <a:lnTo>
                    <a:pt x="924941" y="100711"/>
                  </a:lnTo>
                  <a:lnTo>
                    <a:pt x="1016889" y="192532"/>
                  </a:lnTo>
                  <a:lnTo>
                    <a:pt x="1166241" y="192532"/>
                  </a:lnTo>
                  <a:lnTo>
                    <a:pt x="1302004" y="57023"/>
                  </a:lnTo>
                  <a:cubicBezTo>
                    <a:pt x="1293495" y="42545"/>
                    <a:pt x="1295400" y="23622"/>
                    <a:pt x="1307846" y="11049"/>
                  </a:cubicBezTo>
                  <a:moveTo>
                    <a:pt x="2035429" y="210312"/>
                  </a:moveTo>
                  <a:cubicBezTo>
                    <a:pt x="2056257" y="210312"/>
                    <a:pt x="2073275" y="227330"/>
                    <a:pt x="2073275" y="248158"/>
                  </a:cubicBezTo>
                  <a:cubicBezTo>
                    <a:pt x="2073275" y="268986"/>
                    <a:pt x="2056257" y="286004"/>
                    <a:pt x="2035429" y="286004"/>
                  </a:cubicBezTo>
                  <a:cubicBezTo>
                    <a:pt x="2017903" y="286004"/>
                    <a:pt x="2003044" y="273939"/>
                    <a:pt x="1998853" y="257683"/>
                  </a:cubicBezTo>
                  <a:lnTo>
                    <a:pt x="1698117" y="257683"/>
                  </a:lnTo>
                  <a:lnTo>
                    <a:pt x="1647825" y="307975"/>
                  </a:lnTo>
                  <a:lnTo>
                    <a:pt x="1647825" y="463804"/>
                  </a:lnTo>
                  <a:lnTo>
                    <a:pt x="1311402" y="799846"/>
                  </a:lnTo>
                  <a:lnTo>
                    <a:pt x="1311402" y="1023366"/>
                  </a:lnTo>
                  <a:lnTo>
                    <a:pt x="1146429" y="1188212"/>
                  </a:lnTo>
                  <a:cubicBezTo>
                    <a:pt x="1154938" y="1202817"/>
                    <a:pt x="1153033" y="1221613"/>
                    <a:pt x="1140587" y="1234186"/>
                  </a:cubicBezTo>
                  <a:cubicBezTo>
                    <a:pt x="1125728" y="1248918"/>
                    <a:pt x="1101979" y="1248918"/>
                    <a:pt x="1086993" y="1234186"/>
                  </a:cubicBezTo>
                  <a:cubicBezTo>
                    <a:pt x="1072261" y="1219327"/>
                    <a:pt x="1072261" y="1195578"/>
                    <a:pt x="1086993" y="1180719"/>
                  </a:cubicBezTo>
                  <a:cubicBezTo>
                    <a:pt x="1099566" y="1168273"/>
                    <a:pt x="1118362" y="1166368"/>
                    <a:pt x="1132967" y="1174877"/>
                  </a:cubicBezTo>
                  <a:lnTo>
                    <a:pt x="1292352" y="1015619"/>
                  </a:lnTo>
                  <a:lnTo>
                    <a:pt x="1292352" y="791972"/>
                  </a:lnTo>
                  <a:lnTo>
                    <a:pt x="1628902" y="455930"/>
                  </a:lnTo>
                  <a:lnTo>
                    <a:pt x="1628902" y="299847"/>
                  </a:lnTo>
                  <a:lnTo>
                    <a:pt x="1690243" y="238506"/>
                  </a:lnTo>
                  <a:lnTo>
                    <a:pt x="1998853" y="238506"/>
                  </a:lnTo>
                  <a:cubicBezTo>
                    <a:pt x="2003044" y="222377"/>
                    <a:pt x="2017903" y="210185"/>
                    <a:pt x="2035429" y="210185"/>
                  </a:cubicBezTo>
                  <a:moveTo>
                    <a:pt x="647700" y="951865"/>
                  </a:moveTo>
                  <a:lnTo>
                    <a:pt x="635000" y="946150"/>
                  </a:lnTo>
                  <a:cubicBezTo>
                    <a:pt x="635000" y="932180"/>
                    <a:pt x="640715" y="926465"/>
                    <a:pt x="647700" y="926465"/>
                  </a:cubicBezTo>
                  <a:lnTo>
                    <a:pt x="658622" y="930529"/>
                  </a:lnTo>
                  <a:lnTo>
                    <a:pt x="825246" y="935990"/>
                  </a:lnTo>
                  <a:lnTo>
                    <a:pt x="926465" y="834898"/>
                  </a:lnTo>
                  <a:lnTo>
                    <a:pt x="1224280" y="834898"/>
                  </a:lnTo>
                  <a:lnTo>
                    <a:pt x="1224280" y="969772"/>
                  </a:lnTo>
                  <a:lnTo>
                    <a:pt x="1106932" y="1086993"/>
                  </a:lnTo>
                  <a:lnTo>
                    <a:pt x="966597" y="1086993"/>
                  </a:lnTo>
                  <a:cubicBezTo>
                    <a:pt x="965200" y="1092454"/>
                    <a:pt x="960247" y="1096518"/>
                    <a:pt x="954278" y="1096518"/>
                  </a:cubicBezTo>
                  <a:lnTo>
                    <a:pt x="941578" y="1090803"/>
                  </a:lnTo>
                  <a:cubicBezTo>
                    <a:pt x="941578" y="1076833"/>
                    <a:pt x="947293" y="1071118"/>
                    <a:pt x="954278" y="1071118"/>
                  </a:cubicBezTo>
                  <a:lnTo>
                    <a:pt x="965200" y="1075182"/>
                  </a:lnTo>
                  <a:lnTo>
                    <a:pt x="1104392" y="1080643"/>
                  </a:lnTo>
                  <a:lnTo>
                    <a:pt x="1217930" y="967105"/>
                  </a:lnTo>
                  <a:lnTo>
                    <a:pt x="1217930" y="841248"/>
                  </a:lnTo>
                  <a:lnTo>
                    <a:pt x="929005" y="841248"/>
                  </a:lnTo>
                  <a:lnTo>
                    <a:pt x="827786" y="942340"/>
                  </a:lnTo>
                  <a:lnTo>
                    <a:pt x="660019" y="942340"/>
                  </a:lnTo>
                  <a:cubicBezTo>
                    <a:pt x="658622" y="947801"/>
                    <a:pt x="653669" y="951865"/>
                    <a:pt x="647700" y="951865"/>
                  </a:cubicBezTo>
                  <a:moveTo>
                    <a:pt x="2035429" y="318643"/>
                  </a:moveTo>
                  <a:lnTo>
                    <a:pt x="2048129" y="324358"/>
                  </a:lnTo>
                  <a:cubicBezTo>
                    <a:pt x="2048129" y="338328"/>
                    <a:pt x="2042414" y="344043"/>
                    <a:pt x="2035429" y="344043"/>
                  </a:cubicBezTo>
                  <a:lnTo>
                    <a:pt x="2024507" y="339979"/>
                  </a:lnTo>
                  <a:lnTo>
                    <a:pt x="1765427" y="334518"/>
                  </a:lnTo>
                  <a:lnTo>
                    <a:pt x="1734185" y="365760"/>
                  </a:lnTo>
                  <a:lnTo>
                    <a:pt x="1734185" y="485140"/>
                  </a:lnTo>
                  <a:lnTo>
                    <a:pt x="1872869" y="623570"/>
                  </a:lnTo>
                  <a:lnTo>
                    <a:pt x="1872869" y="1022731"/>
                  </a:lnTo>
                  <a:lnTo>
                    <a:pt x="1707515" y="1187958"/>
                  </a:lnTo>
                  <a:lnTo>
                    <a:pt x="1707515" y="1374013"/>
                  </a:lnTo>
                  <a:cubicBezTo>
                    <a:pt x="1712976" y="1375410"/>
                    <a:pt x="1717040" y="1380363"/>
                    <a:pt x="1717040" y="1386332"/>
                  </a:cubicBezTo>
                  <a:lnTo>
                    <a:pt x="1711325" y="1399032"/>
                  </a:lnTo>
                  <a:cubicBezTo>
                    <a:pt x="1697355" y="1399032"/>
                    <a:pt x="1691513" y="1393317"/>
                    <a:pt x="1691513" y="1386332"/>
                  </a:cubicBezTo>
                  <a:lnTo>
                    <a:pt x="1695577" y="1375410"/>
                  </a:lnTo>
                  <a:lnTo>
                    <a:pt x="1701038" y="1185291"/>
                  </a:lnTo>
                  <a:lnTo>
                    <a:pt x="1866392" y="1020064"/>
                  </a:lnTo>
                  <a:lnTo>
                    <a:pt x="1866392" y="626110"/>
                  </a:lnTo>
                  <a:lnTo>
                    <a:pt x="1727962" y="487680"/>
                  </a:lnTo>
                  <a:lnTo>
                    <a:pt x="1727962" y="363093"/>
                  </a:lnTo>
                  <a:lnTo>
                    <a:pt x="1763014" y="328168"/>
                  </a:lnTo>
                  <a:lnTo>
                    <a:pt x="2023110" y="328168"/>
                  </a:lnTo>
                  <a:cubicBezTo>
                    <a:pt x="2024507" y="322707"/>
                    <a:pt x="2029460" y="318643"/>
                    <a:pt x="2035429" y="318643"/>
                  </a:cubicBezTo>
                  <a:moveTo>
                    <a:pt x="1822577" y="473329"/>
                  </a:moveTo>
                  <a:cubicBezTo>
                    <a:pt x="1807845" y="458470"/>
                    <a:pt x="1807845" y="434721"/>
                    <a:pt x="1822577" y="419862"/>
                  </a:cubicBezTo>
                  <a:cubicBezTo>
                    <a:pt x="1837436" y="405130"/>
                    <a:pt x="1861185" y="405130"/>
                    <a:pt x="1876171" y="419862"/>
                  </a:cubicBezTo>
                  <a:cubicBezTo>
                    <a:pt x="1888617" y="432435"/>
                    <a:pt x="1890522" y="451231"/>
                    <a:pt x="1882013" y="465836"/>
                  </a:cubicBezTo>
                  <a:lnTo>
                    <a:pt x="1952625" y="536321"/>
                  </a:lnTo>
                  <a:lnTo>
                    <a:pt x="1952625" y="1087755"/>
                  </a:lnTo>
                  <a:lnTo>
                    <a:pt x="1844675" y="1195578"/>
                  </a:lnTo>
                  <a:lnTo>
                    <a:pt x="1844675" y="1479296"/>
                  </a:lnTo>
                  <a:cubicBezTo>
                    <a:pt x="1860931" y="1483487"/>
                    <a:pt x="1873123" y="1498346"/>
                    <a:pt x="1873123" y="1515872"/>
                  </a:cubicBezTo>
                  <a:cubicBezTo>
                    <a:pt x="1873123" y="1536700"/>
                    <a:pt x="1856105" y="1553718"/>
                    <a:pt x="1835277" y="1553718"/>
                  </a:cubicBezTo>
                  <a:cubicBezTo>
                    <a:pt x="1814449" y="1553718"/>
                    <a:pt x="1797431" y="1536700"/>
                    <a:pt x="1797431" y="1515872"/>
                  </a:cubicBezTo>
                  <a:cubicBezTo>
                    <a:pt x="1797431" y="1498346"/>
                    <a:pt x="1809496" y="1483487"/>
                    <a:pt x="1825879" y="1479296"/>
                  </a:cubicBezTo>
                  <a:lnTo>
                    <a:pt x="1825879" y="1187704"/>
                  </a:lnTo>
                  <a:lnTo>
                    <a:pt x="1933702" y="1079881"/>
                  </a:lnTo>
                  <a:lnTo>
                    <a:pt x="1933702" y="544195"/>
                  </a:lnTo>
                  <a:lnTo>
                    <a:pt x="1868678" y="479298"/>
                  </a:lnTo>
                  <a:cubicBezTo>
                    <a:pt x="1854073" y="487807"/>
                    <a:pt x="1835150" y="485902"/>
                    <a:pt x="1822704" y="473456"/>
                  </a:cubicBezTo>
                  <a:moveTo>
                    <a:pt x="1931416" y="1190752"/>
                  </a:moveTo>
                  <a:lnTo>
                    <a:pt x="1937131" y="1178052"/>
                  </a:lnTo>
                  <a:cubicBezTo>
                    <a:pt x="1951101" y="1178052"/>
                    <a:pt x="1956943" y="1183767"/>
                    <a:pt x="1956943" y="1190752"/>
                  </a:cubicBezTo>
                  <a:lnTo>
                    <a:pt x="1952879" y="1201674"/>
                  </a:lnTo>
                  <a:lnTo>
                    <a:pt x="1947418" y="1417320"/>
                  </a:lnTo>
                  <a:lnTo>
                    <a:pt x="1992376" y="1462278"/>
                  </a:lnTo>
                  <a:lnTo>
                    <a:pt x="1992376" y="1694688"/>
                  </a:lnTo>
                  <a:cubicBezTo>
                    <a:pt x="1997837" y="1696085"/>
                    <a:pt x="2001901" y="1701038"/>
                    <a:pt x="2001901" y="1707007"/>
                  </a:cubicBezTo>
                  <a:lnTo>
                    <a:pt x="1996186" y="1719707"/>
                  </a:lnTo>
                  <a:cubicBezTo>
                    <a:pt x="1982216" y="1719707"/>
                    <a:pt x="1976374" y="1713992"/>
                    <a:pt x="1976374" y="1707007"/>
                  </a:cubicBezTo>
                  <a:lnTo>
                    <a:pt x="1980438" y="1696085"/>
                  </a:lnTo>
                  <a:lnTo>
                    <a:pt x="1985899" y="1464818"/>
                  </a:lnTo>
                  <a:lnTo>
                    <a:pt x="1940941" y="1419860"/>
                  </a:lnTo>
                  <a:lnTo>
                    <a:pt x="1940941" y="1202944"/>
                  </a:lnTo>
                  <a:cubicBezTo>
                    <a:pt x="1935481" y="1201547"/>
                    <a:pt x="1931416" y="1196594"/>
                    <a:pt x="1931416" y="1190625"/>
                  </a:cubicBezTo>
                  <a:moveTo>
                    <a:pt x="1666240" y="604901"/>
                  </a:moveTo>
                  <a:lnTo>
                    <a:pt x="1679067" y="599948"/>
                  </a:lnTo>
                  <a:cubicBezTo>
                    <a:pt x="1689227" y="609981"/>
                    <a:pt x="1689227" y="617728"/>
                    <a:pt x="1684147" y="622935"/>
                  </a:cubicBezTo>
                  <a:lnTo>
                    <a:pt x="1673606" y="627761"/>
                  </a:lnTo>
                  <a:lnTo>
                    <a:pt x="1449324" y="844042"/>
                  </a:lnTo>
                  <a:lnTo>
                    <a:pt x="1449324" y="1061466"/>
                  </a:lnTo>
                  <a:lnTo>
                    <a:pt x="1186434" y="1324229"/>
                  </a:lnTo>
                  <a:lnTo>
                    <a:pt x="703453" y="1324229"/>
                  </a:lnTo>
                  <a:cubicBezTo>
                    <a:pt x="702056" y="1329690"/>
                    <a:pt x="697103" y="1333754"/>
                    <a:pt x="691134" y="1333754"/>
                  </a:cubicBezTo>
                  <a:lnTo>
                    <a:pt x="678434" y="1328039"/>
                  </a:lnTo>
                  <a:cubicBezTo>
                    <a:pt x="678434" y="1314069"/>
                    <a:pt x="684149" y="1308354"/>
                    <a:pt x="691134" y="1308354"/>
                  </a:cubicBezTo>
                  <a:lnTo>
                    <a:pt x="702056" y="1312418"/>
                  </a:lnTo>
                  <a:lnTo>
                    <a:pt x="1183767" y="1317879"/>
                  </a:lnTo>
                  <a:lnTo>
                    <a:pt x="1443101" y="1058799"/>
                  </a:lnTo>
                  <a:lnTo>
                    <a:pt x="1443101" y="841375"/>
                  </a:lnTo>
                  <a:lnTo>
                    <a:pt x="1664335" y="620395"/>
                  </a:lnTo>
                  <a:cubicBezTo>
                    <a:pt x="1661414" y="615569"/>
                    <a:pt x="1662049" y="609346"/>
                    <a:pt x="1666240" y="605028"/>
                  </a:cubicBezTo>
                  <a:moveTo>
                    <a:pt x="1649857" y="550291"/>
                  </a:moveTo>
                  <a:lnTo>
                    <a:pt x="1644904" y="537464"/>
                  </a:lnTo>
                  <a:cubicBezTo>
                    <a:pt x="1655064" y="527431"/>
                    <a:pt x="1662811" y="527431"/>
                    <a:pt x="1667891" y="532384"/>
                  </a:cubicBezTo>
                  <a:lnTo>
                    <a:pt x="1672717" y="542925"/>
                  </a:lnTo>
                  <a:lnTo>
                    <a:pt x="1789811" y="667766"/>
                  </a:lnTo>
                  <a:lnTo>
                    <a:pt x="1789811" y="969772"/>
                  </a:lnTo>
                  <a:lnTo>
                    <a:pt x="1612900" y="1146429"/>
                  </a:lnTo>
                  <a:lnTo>
                    <a:pt x="1612900" y="1553591"/>
                  </a:lnTo>
                  <a:cubicBezTo>
                    <a:pt x="1618361" y="1554988"/>
                    <a:pt x="1622425" y="1559941"/>
                    <a:pt x="1622425" y="1565910"/>
                  </a:cubicBezTo>
                  <a:lnTo>
                    <a:pt x="1616710" y="1578610"/>
                  </a:lnTo>
                  <a:cubicBezTo>
                    <a:pt x="1602740" y="1578610"/>
                    <a:pt x="1596898" y="1572895"/>
                    <a:pt x="1596898" y="1565910"/>
                  </a:cubicBezTo>
                  <a:lnTo>
                    <a:pt x="1600962" y="1554988"/>
                  </a:lnTo>
                  <a:lnTo>
                    <a:pt x="1606423" y="1143762"/>
                  </a:lnTo>
                  <a:lnTo>
                    <a:pt x="1783334" y="967105"/>
                  </a:lnTo>
                  <a:lnTo>
                    <a:pt x="1783334" y="670306"/>
                  </a:lnTo>
                  <a:lnTo>
                    <a:pt x="1665097" y="552196"/>
                  </a:lnTo>
                  <a:cubicBezTo>
                    <a:pt x="1660271" y="555117"/>
                    <a:pt x="1654048" y="554482"/>
                    <a:pt x="1649730" y="550291"/>
                  </a:cubicBezTo>
                  <a:moveTo>
                    <a:pt x="1588643" y="773811"/>
                  </a:moveTo>
                  <a:cubicBezTo>
                    <a:pt x="1588770" y="745871"/>
                    <a:pt x="1611122" y="723519"/>
                    <a:pt x="1639062" y="723392"/>
                  </a:cubicBezTo>
                  <a:cubicBezTo>
                    <a:pt x="1667002" y="723519"/>
                    <a:pt x="1689354" y="745871"/>
                    <a:pt x="1689481" y="773811"/>
                  </a:cubicBezTo>
                  <a:cubicBezTo>
                    <a:pt x="1689354" y="797433"/>
                    <a:pt x="1673352" y="816991"/>
                    <a:pt x="1651635" y="822579"/>
                  </a:cubicBezTo>
                  <a:lnTo>
                    <a:pt x="1651635" y="990727"/>
                  </a:lnTo>
                  <a:lnTo>
                    <a:pt x="1536192" y="1106043"/>
                  </a:lnTo>
                  <a:lnTo>
                    <a:pt x="1536192" y="1263777"/>
                  </a:lnTo>
                  <a:cubicBezTo>
                    <a:pt x="1557909" y="1269365"/>
                    <a:pt x="1573911" y="1289050"/>
                    <a:pt x="1574038" y="1312545"/>
                  </a:cubicBezTo>
                  <a:cubicBezTo>
                    <a:pt x="1573911" y="1340485"/>
                    <a:pt x="1551559" y="1362837"/>
                    <a:pt x="1523619" y="1362964"/>
                  </a:cubicBezTo>
                  <a:cubicBezTo>
                    <a:pt x="1495679" y="1362837"/>
                    <a:pt x="1473327" y="1340485"/>
                    <a:pt x="1473200" y="1312545"/>
                  </a:cubicBezTo>
                  <a:cubicBezTo>
                    <a:pt x="1473327" y="1288923"/>
                    <a:pt x="1489329" y="1269365"/>
                    <a:pt x="1511046" y="1263777"/>
                  </a:cubicBezTo>
                  <a:lnTo>
                    <a:pt x="1511046" y="1095629"/>
                  </a:lnTo>
                  <a:lnTo>
                    <a:pt x="1626489" y="980313"/>
                  </a:lnTo>
                  <a:lnTo>
                    <a:pt x="1626489" y="822579"/>
                  </a:lnTo>
                  <a:cubicBezTo>
                    <a:pt x="1604772" y="816991"/>
                    <a:pt x="1588770" y="797306"/>
                    <a:pt x="1588643" y="773811"/>
                  </a:cubicBezTo>
                  <a:moveTo>
                    <a:pt x="2035429" y="96393"/>
                  </a:moveTo>
                  <a:lnTo>
                    <a:pt x="2048129" y="102108"/>
                  </a:lnTo>
                  <a:cubicBezTo>
                    <a:pt x="2048129" y="116078"/>
                    <a:pt x="2042414" y="121793"/>
                    <a:pt x="2035429" y="121793"/>
                  </a:cubicBezTo>
                  <a:lnTo>
                    <a:pt x="2024507" y="117729"/>
                  </a:lnTo>
                  <a:lnTo>
                    <a:pt x="1574292" y="112268"/>
                  </a:lnTo>
                  <a:lnTo>
                    <a:pt x="1452245" y="234315"/>
                  </a:lnTo>
                  <a:lnTo>
                    <a:pt x="1452245" y="416814"/>
                  </a:lnTo>
                  <a:lnTo>
                    <a:pt x="1242695" y="626110"/>
                  </a:lnTo>
                  <a:lnTo>
                    <a:pt x="754507" y="626110"/>
                  </a:lnTo>
                  <a:cubicBezTo>
                    <a:pt x="753110" y="631571"/>
                    <a:pt x="748157" y="635635"/>
                    <a:pt x="742188" y="635635"/>
                  </a:cubicBezTo>
                  <a:lnTo>
                    <a:pt x="729488" y="629920"/>
                  </a:lnTo>
                  <a:cubicBezTo>
                    <a:pt x="729488" y="615950"/>
                    <a:pt x="735203" y="610235"/>
                    <a:pt x="742188" y="610235"/>
                  </a:cubicBezTo>
                  <a:lnTo>
                    <a:pt x="753110" y="614299"/>
                  </a:lnTo>
                  <a:lnTo>
                    <a:pt x="1240155" y="619760"/>
                  </a:lnTo>
                  <a:lnTo>
                    <a:pt x="1446022" y="414147"/>
                  </a:lnTo>
                  <a:lnTo>
                    <a:pt x="1446022" y="231648"/>
                  </a:lnTo>
                  <a:lnTo>
                    <a:pt x="1571879" y="105918"/>
                  </a:lnTo>
                  <a:lnTo>
                    <a:pt x="2023110" y="105918"/>
                  </a:lnTo>
                  <a:cubicBezTo>
                    <a:pt x="2024507" y="100457"/>
                    <a:pt x="2029460" y="96393"/>
                    <a:pt x="2035429" y="96393"/>
                  </a:cubicBezTo>
                </a:path>
              </a:pathLst>
            </a:custGeom>
            <a:solidFill>
              <a:srgbClr val="4FA2D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67882" y="2562553"/>
            <a:ext cx="13370600" cy="38100"/>
            <a:chOff x="0" y="0"/>
            <a:chExt cx="17827467" cy="5080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7785818" y="0"/>
              <a:ext cx="10041649" cy="50800"/>
              <a:chOff x="0" y="0"/>
              <a:chExt cx="7531240" cy="381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10041649" cy="50800"/>
              <a:chOff x="0" y="0"/>
              <a:chExt cx="7531240" cy="38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53122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531227" h="38100">
                    <a:moveTo>
                      <a:pt x="0" y="0"/>
                    </a:moveTo>
                    <a:lnTo>
                      <a:pt x="7531227" y="0"/>
                    </a:lnTo>
                    <a:lnTo>
                      <a:pt x="7531227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1875707" y="3726251"/>
            <a:ext cx="6125550" cy="3213464"/>
            <a:chOff x="0" y="0"/>
            <a:chExt cx="6350000" cy="33312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blipFill>
              <a:blip r:embed="rId2"/>
              <a:stretch>
                <a:fillRect l="-2900" r="-290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49988" y="282654"/>
            <a:ext cx="11847640" cy="193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1"/>
              </a:lnSpc>
            </a:pPr>
            <a:r>
              <a:rPr lang="en-US" sz="5544" b="1">
                <a:solidFill>
                  <a:srgbClr val="003366"/>
                </a:solidFill>
                <a:latin typeface="Lato Bold"/>
                <a:ea typeface="Lato Bold"/>
                <a:cs typeface="Lato Bold"/>
                <a:sym typeface="Lato Bold"/>
              </a:rPr>
              <a:t>LOOKING AHEAD</a:t>
            </a:r>
          </a:p>
          <a:p>
            <a:pPr algn="ctr">
              <a:lnSpc>
                <a:spcPts val="7761"/>
              </a:lnSpc>
            </a:pPr>
            <a:r>
              <a:rPr lang="en-US" sz="5543" b="1">
                <a:solidFill>
                  <a:schemeClr val="tx1">
                    <a:lumMod val="65000"/>
                    <a:lumOff val="35000"/>
                  </a:schemeClr>
                </a:solidFill>
                <a:latin typeface="Lato Bold"/>
                <a:ea typeface="Lato Bold"/>
                <a:cs typeface="Lato Bold"/>
                <a:sym typeface="Lato Bold"/>
              </a:rPr>
              <a:t>THE FUTURE OF FOIA IS NOW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7200" y="3467533"/>
            <a:ext cx="8894224" cy="186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9"/>
              </a:lnSpc>
            </a:pPr>
            <a:r>
              <a:rPr lang="en-US" sz="5307">
                <a:solidFill>
                  <a:srgbClr val="001409"/>
                </a:solidFill>
                <a:latin typeface="Roboto"/>
                <a:ea typeface="Roboto"/>
                <a:cs typeface="Roboto"/>
                <a:sym typeface="Roboto"/>
              </a:rPr>
              <a:t>Our Vision for a Reimagined FOIA Landscape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3764" y="6288307"/>
            <a:ext cx="11353800" cy="3105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3386" lvl="1" indent="-276693" algn="l">
              <a:lnSpc>
                <a:spcPts val="4126"/>
              </a:lnSpc>
              <a:buFont typeface="Arial"/>
              <a:buChar char="•"/>
            </a:pPr>
            <a:r>
              <a:rPr lang="en-US" sz="25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Autonomous Case Management: AI handling repetitive tasks, freeing you for complex decision-making.</a:t>
            </a:r>
          </a:p>
          <a:p>
            <a:pPr marL="553386" lvl="1" indent="-276693" algn="l">
              <a:lnSpc>
                <a:spcPts val="4126"/>
              </a:lnSpc>
              <a:buFont typeface="Arial"/>
              <a:buChar char="•"/>
            </a:pPr>
            <a:r>
              <a:rPr lang="en-US" sz="25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Collaborative AI and Human Teams: Humans and AI working together seamlessly, delivering unparalleled efficiency.</a:t>
            </a:r>
          </a:p>
          <a:p>
            <a:pPr marL="553386" lvl="1" indent="-276693" algn="l">
              <a:lnSpc>
                <a:spcPts val="4126"/>
              </a:lnSpc>
              <a:buFont typeface="Arial"/>
              <a:buChar char="•"/>
            </a:pPr>
            <a:r>
              <a:rPr lang="en-US" sz="25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Interoperability between FOIA solutions: Improved collaboration, transparency, time savings, etc.</a:t>
            </a:r>
          </a:p>
        </p:txBody>
      </p:sp>
      <p:pic>
        <p:nvPicPr>
          <p:cNvPr id="22" name="Picture 2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AE8B332-9945-8D47-40F0-D00667D48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9701190"/>
            <a:ext cx="1539240" cy="501061"/>
          </a:xfrm>
          <a:prstGeom prst="rect">
            <a:avLst/>
          </a:prstGeom>
        </p:spPr>
      </p:pic>
      <p:pic>
        <p:nvPicPr>
          <p:cNvPr id="24" name="Picture 2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9DDFC4A-A087-F573-C8A0-71792DF2C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560" y="9945184"/>
            <a:ext cx="1828800" cy="348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3C37C884888489A54B6A8B6B7B349" ma:contentTypeVersion="17" ma:contentTypeDescription="Create a new document." ma:contentTypeScope="" ma:versionID="164eed385fa22660d1ba21a42ed7d810">
  <xsd:schema xmlns:xsd="http://www.w3.org/2001/XMLSchema" xmlns:xs="http://www.w3.org/2001/XMLSchema" xmlns:p="http://schemas.microsoft.com/office/2006/metadata/properties" xmlns:ns2="12879da5-df08-4e4b-9846-6fa9ddb13493" xmlns:ns3="fe3f345b-5a2e-4a17-9f53-39e2915026b8" targetNamespace="http://schemas.microsoft.com/office/2006/metadata/properties" ma:root="true" ma:fieldsID="a84d8bd503b46d66f8532f7646971bfd" ns2:_="" ns3:_="">
    <xsd:import namespace="12879da5-df08-4e4b-9846-6fa9ddb13493"/>
    <xsd:import namespace="fe3f345b-5a2e-4a17-9f53-39e291502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79da5-df08-4e4b-9846-6fa9ddb13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b4002d4-9381-4576-8949-60ea7172a4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f345b-5a2e-4a17-9f53-39e291502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35ef02d-f370-4e79-ad5c-c9f79e86044b}" ma:internalName="TaxCatchAll" ma:showField="CatchAllData" ma:web="fe3f345b-5a2e-4a17-9f53-39e291502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3f345b-5a2e-4a17-9f53-39e2915026b8" xsi:nil="true"/>
    <lcf76f155ced4ddcb4097134ff3c332f xmlns="12879da5-df08-4e4b-9846-6fa9ddb134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01886A-A74F-4B7B-BB0A-D1FFD19CC8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38137C-DA30-415B-BD00-2ADA9BCEB730}">
  <ds:schemaRefs>
    <ds:schemaRef ds:uri="12879da5-df08-4e4b-9846-6fa9ddb13493"/>
    <ds:schemaRef ds:uri="fe3f345b-5a2e-4a17-9f53-39e2915026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317C8D-E484-4409-A825-786D26A05634}">
  <ds:schemaRefs>
    <ds:schemaRef ds:uri="12879da5-df08-4e4b-9846-6fa9ddb13493"/>
    <ds:schemaRef ds:uri="fe3f345b-5a2e-4a17-9f53-39e2915026b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Custom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Roboto Bold</vt:lpstr>
      <vt:lpstr>Calibri</vt:lpstr>
      <vt:lpstr>Arial</vt:lpstr>
      <vt:lpstr>Lato Bold</vt:lpstr>
      <vt:lpstr>Roboto</vt:lpstr>
      <vt:lpstr>Wingdings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Presentation for Sunshine Fest</dc:title>
  <dc:creator>Sabine Soltys</dc:creator>
  <cp:lastModifiedBy>Sabine Soltys</cp:lastModifiedBy>
  <cp:revision>32</cp:revision>
  <dcterms:created xsi:type="dcterms:W3CDTF">2006-08-16T00:00:00Z</dcterms:created>
  <dcterms:modified xsi:type="dcterms:W3CDTF">2026-03-13T19:37:32Z</dcterms:modified>
  <dc:identifier>DAHDqMR7_cU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0x01010041C3C37C884888489A54B6A8B6B7B349</vt:lpwstr>
  </property>
  <property fmtid="{D5CDD505-2E9C-101B-9397-08002B2CF9AE}" pid="3" name="MediaServiceImageTags">
    <vt:lpwstr/>
  </property>
</Properties>
</file>