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sldIdLst>
    <p:sldId id="256" r:id="rId5"/>
    <p:sldId id="257" r:id="rId6"/>
    <p:sldId id="258" r:id="rId7"/>
    <p:sldId id="265" r:id="rId8"/>
    <p:sldId id="260" r:id="rId9"/>
    <p:sldId id="262" r:id="rId10"/>
    <p:sldId id="263" r:id="rId1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A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49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Sarich" userId="e9c3bb5c704b9645" providerId="LiveId" clId="{F6212F0C-CD79-4B63-8163-F285A98B4F28}"/>
    <pc:docChg chg="modSld">
      <pc:chgData name="Michael Sarich" userId="e9c3bb5c704b9645" providerId="LiveId" clId="{F6212F0C-CD79-4B63-8163-F285A98B4F28}" dt="2026-03-15T03:13:50.840" v="0" actId="20577"/>
      <pc:docMkLst>
        <pc:docMk/>
      </pc:docMkLst>
      <pc:sldChg chg="modSp mod">
        <pc:chgData name="Michael Sarich" userId="e9c3bb5c704b9645" providerId="LiveId" clId="{F6212F0C-CD79-4B63-8163-F285A98B4F28}" dt="2026-03-15T03:13:50.840" v="0" actId="20577"/>
        <pc:sldMkLst>
          <pc:docMk/>
          <pc:sldMk cId="0" sldId="260"/>
        </pc:sldMkLst>
        <pc:spChg chg="mod">
          <ac:chgData name="Michael Sarich" userId="e9c3bb5c704b9645" providerId="LiveId" clId="{F6212F0C-CD79-4B63-8163-F285A98B4F28}" dt="2026-03-15T03:13:50.840" v="0" actId="20577"/>
          <ac:spMkLst>
            <pc:docMk/>
            <pc:sldMk cId="0" sldId="260"/>
            <ac:spMk id="2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20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14841-36C4-CDB8-15B7-4BDC9AEE7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86A96B-32D6-A24C-8651-73C9DBF5AA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42174F-A3DA-58BF-51E3-E694F5790B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EBE7D-8012-CA37-58DF-CB34EC01A9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12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11"/>
          <p:cNvSpPr/>
          <p:nvPr/>
        </p:nvSpPr>
        <p:spPr>
          <a:xfrm>
            <a:off x="4852520" y="2482794"/>
            <a:ext cx="41148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>
                <a:solidFill>
                  <a:srgbClr val="FFFFFF"/>
                </a:solidFill>
                <a:latin typeface="Aptos" panose="020B0004020202020204" pitchFamily="34" charset="0"/>
                <a:ea typeface="Arial Black" pitchFamily="34" charset="-122"/>
                <a:cs typeface="Arial Black" pitchFamily="34" charset="-120"/>
              </a:rPr>
              <a:t>Intelligent FOIA</a:t>
            </a:r>
            <a:endParaRPr lang="en-US" sz="2800" b="1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800" b="1">
                <a:solidFill>
                  <a:srgbClr val="FFFFFF"/>
                </a:solidFill>
                <a:latin typeface="Aptos" panose="020B0004020202020204" pitchFamily="34" charset="0"/>
                <a:ea typeface="Arial Black" pitchFamily="34" charset="-122"/>
                <a:cs typeface="Arial Black" pitchFamily="34" charset="-120"/>
              </a:rPr>
              <a:t>Request Management</a:t>
            </a:r>
            <a:endParaRPr lang="en-US" sz="2800" b="1">
              <a:latin typeface="Aptos" panose="020B0004020202020204" pitchFamily="34" charset="0"/>
            </a:endParaRPr>
          </a:p>
        </p:txBody>
      </p:sp>
      <p:sp>
        <p:nvSpPr>
          <p:cNvPr id="16" name="Shape 12"/>
          <p:cNvSpPr/>
          <p:nvPr/>
        </p:nvSpPr>
        <p:spPr>
          <a:xfrm>
            <a:off x="4852520" y="3878727"/>
            <a:ext cx="2834640" cy="640080"/>
          </a:xfrm>
          <a:prstGeom prst="rect">
            <a:avLst/>
          </a:prstGeom>
          <a:solidFill>
            <a:srgbClr val="FADA65"/>
          </a:solidFill>
          <a:ln w="12700">
            <a:noFill/>
            <a:prstDash val="solid"/>
          </a:ln>
          <a:effectLst>
            <a:outerShdw blurRad="152400" dist="50800" dir="8100000" algn="bl" rotWithShape="0">
              <a:srgbClr val="D4A017">
                <a:alpha val="4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Text 13"/>
          <p:cNvSpPr/>
          <p:nvPr/>
        </p:nvSpPr>
        <p:spPr>
          <a:xfrm>
            <a:off x="4852520" y="3878727"/>
            <a:ext cx="28346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kern="0" spc="200">
                <a:solidFill>
                  <a:srgbClr val="000000"/>
                </a:solidFill>
                <a:latin typeface="Aptos" panose="020B0004020202020204" pitchFamily="34" charset="0"/>
                <a:ea typeface="Arial" pitchFamily="34" charset="-122"/>
                <a:cs typeface="Arial" pitchFamily="34" charset="-120"/>
              </a:rPr>
              <a:t>SUNSHINE FEST 2026</a:t>
            </a:r>
            <a:endParaRPr lang="en-US" sz="1300">
              <a:latin typeface="Aptos" panose="020B0004020202020204" pitchFamily="34" charset="0"/>
            </a:endParaRPr>
          </a:p>
        </p:txBody>
      </p:sp>
      <p:pic>
        <p:nvPicPr>
          <p:cNvPr id="19" name="Picture 18" descr="An astronaut in a space suit&#10;&#10;AI-generated content may be incorrect.">
            <a:extLst>
              <a:ext uri="{FF2B5EF4-FFF2-40B4-BE49-F238E27FC236}">
                <a16:creationId xmlns:a16="http://schemas.microsoft.com/office/drawing/2014/main" id="{38DA2A9F-B9C5-70F6-2C47-FE2F8B5DE8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25" b="4345"/>
          <a:stretch>
            <a:fillRect/>
          </a:stretch>
        </p:blipFill>
        <p:spPr>
          <a:xfrm>
            <a:off x="0" y="821410"/>
            <a:ext cx="3780039" cy="4322090"/>
          </a:xfrm>
          <a:prstGeom prst="rect">
            <a:avLst/>
          </a:prstGeom>
        </p:spPr>
      </p:pic>
      <p:pic>
        <p:nvPicPr>
          <p:cNvPr id="21" name="Picture 20" descr="A black and white logo&#10;&#10;AI-generated content may be incorrect.">
            <a:extLst>
              <a:ext uri="{FF2B5EF4-FFF2-40B4-BE49-F238E27FC236}">
                <a16:creationId xmlns:a16="http://schemas.microsoft.com/office/drawing/2014/main" id="{4F4931B9-9CFF-2C3B-4172-EFEDB5393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395" y="549067"/>
            <a:ext cx="4184044" cy="15761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457200" y="54864"/>
            <a:ext cx="6400800" cy="8595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" b="1" kern="0" spc="500">
                <a:solidFill>
                  <a:srgbClr val="FFFFFF"/>
                </a:solidFill>
                <a:latin typeface="Aptos" panose="020B0004020202020204" pitchFamily="34" charset="0"/>
                <a:ea typeface="Arial Black" pitchFamily="34" charset="-122"/>
                <a:cs typeface="Arial Black" pitchFamily="34" charset="-120"/>
              </a:rPr>
              <a:t>THE CHALLENGE</a:t>
            </a:r>
            <a:endParaRPr lang="en-US" sz="3000">
              <a:latin typeface="Aptos" panose="020B00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274320" y="1143000"/>
            <a:ext cx="4206240" cy="1572768"/>
          </a:xfrm>
          <a:prstGeom prst="rect">
            <a:avLst/>
          </a:prstGeom>
          <a:solidFill>
            <a:srgbClr val="141414"/>
          </a:solidFill>
          <a:ln w="12700">
            <a:solidFill>
              <a:srgbClr val="2A2A2A"/>
            </a:solidFill>
            <a:prstDash val="solid"/>
          </a:ln>
          <a:effectLst>
            <a:outerShdw blurRad="127000" dist="50800" dir="8100000" algn="b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Shape 4"/>
          <p:cNvSpPr/>
          <p:nvPr/>
        </p:nvSpPr>
        <p:spPr>
          <a:xfrm>
            <a:off x="274320" y="1143000"/>
            <a:ext cx="54864" cy="1572768"/>
          </a:xfrm>
          <a:prstGeom prst="rect">
            <a:avLst/>
          </a:prstGeom>
          <a:solidFill>
            <a:srgbClr val="FADA65"/>
          </a:solidFill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438912" y="1472184"/>
            <a:ext cx="475488" cy="475488"/>
          </a:xfrm>
          <a:prstGeom prst="ellipse">
            <a:avLst/>
          </a:prstGeom>
          <a:noFill/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6"/>
          <p:cNvSpPr/>
          <p:nvPr/>
        </p:nvSpPr>
        <p:spPr>
          <a:xfrm>
            <a:off x="1060704" y="1509066"/>
            <a:ext cx="324612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>
                <a:solidFill>
                  <a:srgbClr val="FADA65"/>
                </a:solidFill>
                <a:latin typeface="Aptos" panose="020B0004020202020204" pitchFamily="34" charset="0"/>
                <a:ea typeface="Arial" pitchFamily="34" charset="-122"/>
                <a:cs typeface="Arial" pitchFamily="34" charset="-120"/>
              </a:rPr>
              <a:t>Overwhelmed Teams</a:t>
            </a:r>
            <a:endParaRPr lang="en-US" sz="1600">
              <a:solidFill>
                <a:srgbClr val="FADA65"/>
              </a:solidFill>
              <a:latin typeface="Aptos" panose="020B000402020202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1060704" y="1818414"/>
            <a:ext cx="3246120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  <a:ea typeface="Calibri" pitchFamily="34" charset="-122"/>
                <a:cs typeface="Calibri" pitchFamily="34" charset="-120"/>
              </a:rPr>
              <a:t>Rising request volumes strain FOIA staff, creating backlogs and missed deadlines</a:t>
            </a:r>
            <a:endParaRPr lang="en-US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4754880" y="1143000"/>
            <a:ext cx="4206240" cy="1572768"/>
          </a:xfrm>
          <a:prstGeom prst="rect">
            <a:avLst/>
          </a:prstGeom>
          <a:solidFill>
            <a:srgbClr val="141414"/>
          </a:solidFill>
          <a:ln w="12700">
            <a:solidFill>
              <a:srgbClr val="2A2A2A"/>
            </a:solidFill>
            <a:prstDash val="solid"/>
          </a:ln>
          <a:effectLst>
            <a:outerShdw blurRad="127000" dist="50800" dir="8100000" algn="b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4754880" y="1143000"/>
            <a:ext cx="54864" cy="1572768"/>
          </a:xfrm>
          <a:prstGeom prst="rect">
            <a:avLst/>
          </a:prstGeom>
          <a:solidFill>
            <a:srgbClr val="FADA65"/>
          </a:solidFill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0"/>
          <p:cNvSpPr/>
          <p:nvPr/>
        </p:nvSpPr>
        <p:spPr>
          <a:xfrm>
            <a:off x="4919472" y="1472184"/>
            <a:ext cx="475488" cy="475488"/>
          </a:xfrm>
          <a:prstGeom prst="ellipse">
            <a:avLst/>
          </a:prstGeom>
          <a:noFill/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1"/>
          <p:cNvSpPr/>
          <p:nvPr/>
        </p:nvSpPr>
        <p:spPr>
          <a:xfrm>
            <a:off x="5541264" y="1509066"/>
            <a:ext cx="324612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>
                <a:solidFill>
                  <a:srgbClr val="FADA65"/>
                </a:solidFill>
                <a:latin typeface="Aptos" panose="020B0004020202020204" pitchFamily="34" charset="0"/>
                <a:ea typeface="Arial" pitchFamily="34" charset="-122"/>
                <a:cs typeface="Arial" pitchFamily="34" charset="-120"/>
              </a:rPr>
              <a:t>Manual Processes</a:t>
            </a:r>
            <a:endParaRPr lang="en-US" sz="1600">
              <a:solidFill>
                <a:srgbClr val="FADA65"/>
              </a:solidFill>
              <a:latin typeface="Aptos" panose="020B0004020202020204" pitchFamily="34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5541264" y="1818414"/>
            <a:ext cx="3028679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  <a:ea typeface="Calibri" pitchFamily="34" charset="-122"/>
                <a:cs typeface="Calibri" pitchFamily="34" charset="-120"/>
              </a:rPr>
              <a:t>Fragmented, paper-based workflows increase errors and create compliance risk</a:t>
            </a:r>
            <a:endParaRPr lang="en-US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8" name="Shape 13"/>
          <p:cNvSpPr/>
          <p:nvPr/>
        </p:nvSpPr>
        <p:spPr>
          <a:xfrm>
            <a:off x="274320" y="2926080"/>
            <a:ext cx="4206240" cy="1572768"/>
          </a:xfrm>
          <a:prstGeom prst="rect">
            <a:avLst/>
          </a:prstGeom>
          <a:solidFill>
            <a:srgbClr val="141414"/>
          </a:solidFill>
          <a:ln w="12700">
            <a:solidFill>
              <a:srgbClr val="2A2A2A"/>
            </a:solidFill>
            <a:prstDash val="solid"/>
          </a:ln>
          <a:effectLst>
            <a:outerShdw blurRad="127000" dist="50800" dir="8100000" algn="b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Shape 14"/>
          <p:cNvSpPr/>
          <p:nvPr/>
        </p:nvSpPr>
        <p:spPr>
          <a:xfrm>
            <a:off x="274320" y="2926080"/>
            <a:ext cx="54864" cy="1572768"/>
          </a:xfrm>
          <a:prstGeom prst="rect">
            <a:avLst/>
          </a:prstGeom>
          <a:solidFill>
            <a:srgbClr val="FADA65"/>
          </a:solidFill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5"/>
          <p:cNvSpPr/>
          <p:nvPr/>
        </p:nvSpPr>
        <p:spPr>
          <a:xfrm>
            <a:off x="438912" y="3255264"/>
            <a:ext cx="475488" cy="475488"/>
          </a:xfrm>
          <a:prstGeom prst="ellipse">
            <a:avLst/>
          </a:prstGeom>
          <a:noFill/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16"/>
          <p:cNvSpPr/>
          <p:nvPr/>
        </p:nvSpPr>
        <p:spPr>
          <a:xfrm>
            <a:off x="1060704" y="3307646"/>
            <a:ext cx="324612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>
                <a:solidFill>
                  <a:srgbClr val="FADA65"/>
                </a:solidFill>
                <a:latin typeface="Aptos" panose="020B0004020202020204" pitchFamily="34" charset="0"/>
                <a:ea typeface="Arial" pitchFamily="34" charset="-122"/>
                <a:cs typeface="Arial" pitchFamily="34" charset="-120"/>
              </a:rPr>
              <a:t>Compliance Pressure</a:t>
            </a:r>
            <a:endParaRPr lang="en-US" sz="1600">
              <a:solidFill>
                <a:srgbClr val="FADA65"/>
              </a:solidFill>
              <a:latin typeface="Aptos" panose="020B0004020202020204" pitchFamily="34" charset="0"/>
            </a:endParaRPr>
          </a:p>
        </p:txBody>
      </p:sp>
      <p:sp>
        <p:nvSpPr>
          <p:cNvPr id="23" name="Text 17"/>
          <p:cNvSpPr/>
          <p:nvPr/>
        </p:nvSpPr>
        <p:spPr>
          <a:xfrm>
            <a:off x="1060704" y="3570498"/>
            <a:ext cx="3246120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  <a:ea typeface="Calibri" pitchFamily="34" charset="-122"/>
                <a:cs typeface="Calibri" pitchFamily="34" charset="-120"/>
              </a:rPr>
              <a:t>Statutory deadlines and reporting requirements demand precision and accountability</a:t>
            </a:r>
            <a:endParaRPr lang="en-US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4" name="Shape 18"/>
          <p:cNvSpPr/>
          <p:nvPr/>
        </p:nvSpPr>
        <p:spPr>
          <a:xfrm>
            <a:off x="4754880" y="2926080"/>
            <a:ext cx="4206240" cy="1572768"/>
          </a:xfrm>
          <a:prstGeom prst="rect">
            <a:avLst/>
          </a:prstGeom>
          <a:solidFill>
            <a:srgbClr val="141414"/>
          </a:solidFill>
          <a:ln w="12700">
            <a:solidFill>
              <a:srgbClr val="2A2A2A"/>
            </a:solidFill>
            <a:prstDash val="solid"/>
          </a:ln>
          <a:effectLst>
            <a:outerShdw blurRad="127000" dist="50800" dir="8100000" algn="b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Shape 19"/>
          <p:cNvSpPr/>
          <p:nvPr/>
        </p:nvSpPr>
        <p:spPr>
          <a:xfrm>
            <a:off x="4754880" y="2926080"/>
            <a:ext cx="54864" cy="1572768"/>
          </a:xfrm>
          <a:prstGeom prst="rect">
            <a:avLst/>
          </a:prstGeom>
          <a:solidFill>
            <a:srgbClr val="FADA65"/>
          </a:solidFill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Shape 20"/>
          <p:cNvSpPr/>
          <p:nvPr/>
        </p:nvSpPr>
        <p:spPr>
          <a:xfrm>
            <a:off x="4919472" y="3255264"/>
            <a:ext cx="475488" cy="475488"/>
          </a:xfrm>
          <a:prstGeom prst="ellipse">
            <a:avLst/>
          </a:prstGeom>
          <a:noFill/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21"/>
          <p:cNvSpPr/>
          <p:nvPr/>
        </p:nvSpPr>
        <p:spPr>
          <a:xfrm>
            <a:off x="5541264" y="3307646"/>
            <a:ext cx="324612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>
                <a:solidFill>
                  <a:srgbClr val="FADA65"/>
                </a:solidFill>
                <a:latin typeface="Aptos" panose="020B0004020202020204" pitchFamily="34" charset="0"/>
                <a:ea typeface="Arial" pitchFamily="34" charset="-122"/>
                <a:cs typeface="Arial" pitchFamily="34" charset="-120"/>
              </a:rPr>
              <a:t>Inconsistent Redactions</a:t>
            </a:r>
            <a:endParaRPr lang="en-US" sz="1600">
              <a:solidFill>
                <a:srgbClr val="FADA65"/>
              </a:solidFill>
              <a:latin typeface="Aptos" panose="020B0004020202020204" pitchFamily="34" charset="0"/>
            </a:endParaRPr>
          </a:p>
        </p:txBody>
      </p:sp>
      <p:sp>
        <p:nvSpPr>
          <p:cNvPr id="29" name="Text 22"/>
          <p:cNvSpPr/>
          <p:nvPr/>
        </p:nvSpPr>
        <p:spPr>
          <a:xfrm>
            <a:off x="5541264" y="3570498"/>
            <a:ext cx="3028679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  <a:ea typeface="Calibri" pitchFamily="34" charset="-122"/>
                <a:cs typeface="Calibri" pitchFamily="34" charset="-120"/>
              </a:rPr>
              <a:t>Manual review leads to uneven exemption application and exposure to legal risk</a:t>
            </a:r>
            <a:endParaRPr lang="en-US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31" name="Graphic 30" descr="Meeting with solid fill">
            <a:extLst>
              <a:ext uri="{FF2B5EF4-FFF2-40B4-BE49-F238E27FC236}">
                <a16:creationId xmlns:a16="http://schemas.microsoft.com/office/drawing/2014/main" id="{7D5404E3-10EC-CC36-E289-A20845B663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632" y="1509066"/>
            <a:ext cx="384048" cy="384048"/>
          </a:xfrm>
          <a:prstGeom prst="rect">
            <a:avLst/>
          </a:prstGeom>
        </p:spPr>
      </p:pic>
      <p:pic>
        <p:nvPicPr>
          <p:cNvPr id="33" name="Graphic 32" descr="Shredder with solid fill">
            <a:extLst>
              <a:ext uri="{FF2B5EF4-FFF2-40B4-BE49-F238E27FC236}">
                <a16:creationId xmlns:a16="http://schemas.microsoft.com/office/drawing/2014/main" id="{E0EC8FDB-F29E-D43D-7EA5-659F3EF42E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6964" y="1517904"/>
            <a:ext cx="384048" cy="384048"/>
          </a:xfrm>
          <a:prstGeom prst="rect">
            <a:avLst/>
          </a:prstGeom>
        </p:spPr>
      </p:pic>
      <p:pic>
        <p:nvPicPr>
          <p:cNvPr id="35" name="Graphic 34" descr="Inbox Check with solid fill">
            <a:extLst>
              <a:ext uri="{FF2B5EF4-FFF2-40B4-BE49-F238E27FC236}">
                <a16:creationId xmlns:a16="http://schemas.microsoft.com/office/drawing/2014/main" id="{279949A9-45E8-4F4D-721F-9B1D1DAB24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394" y="3246120"/>
            <a:ext cx="445574" cy="445574"/>
          </a:xfrm>
          <a:prstGeom prst="rect">
            <a:avLst/>
          </a:prstGeom>
        </p:spPr>
      </p:pic>
      <p:pic>
        <p:nvPicPr>
          <p:cNvPr id="37" name="Graphic 36" descr="Clipboard All Crosses with solid fill">
            <a:extLst>
              <a:ext uri="{FF2B5EF4-FFF2-40B4-BE49-F238E27FC236}">
                <a16:creationId xmlns:a16="http://schemas.microsoft.com/office/drawing/2014/main" id="{BDC40AFB-AC61-327C-3934-C185654588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72969" y="3307646"/>
            <a:ext cx="363028" cy="3630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3"/>
          <p:cNvSpPr/>
          <p:nvPr/>
        </p:nvSpPr>
        <p:spPr>
          <a:xfrm>
            <a:off x="457200" y="2491740"/>
            <a:ext cx="384048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>
                <a:solidFill>
                  <a:schemeClr val="bg1"/>
                </a:solidFill>
                <a:latin typeface="Aptos" panose="020B0004020202020204" pitchFamily="34" charset="0"/>
                <a:ea typeface="Calibri" pitchFamily="34" charset="-122"/>
                <a:cs typeface="Calibri" pitchFamily="34" charset="-120"/>
              </a:rPr>
              <a:t>A cloud-native, AI-powered FOIA &amp; Privacy Act request management platform—built to modernize how agencies fulfill their transparency obligations.</a:t>
            </a:r>
            <a:endParaRPr lang="en-US" sz="13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457200" y="3819557"/>
            <a:ext cx="384048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>
                <a:solidFill>
                  <a:srgbClr val="FADA65"/>
                </a:solidFill>
                <a:latin typeface="Aptos" panose="020B0004020202020204" pitchFamily="34" charset="0"/>
                <a:ea typeface="Arial Black" pitchFamily="34" charset="-122"/>
                <a:cs typeface="Arial Black" pitchFamily="34" charset="-120"/>
              </a:rPr>
              <a:t>The FOIA Request Management</a:t>
            </a:r>
            <a:endParaRPr lang="en-US" sz="1600">
              <a:solidFill>
                <a:srgbClr val="FADA65"/>
              </a:solidFill>
              <a:latin typeface="Aptos" panose="020B0004020202020204" pitchFamily="34" charset="0"/>
            </a:endParaRPr>
          </a:p>
          <a:p>
            <a:pPr marL="0" indent="0" algn="l">
              <a:buNone/>
            </a:pPr>
            <a:r>
              <a:rPr lang="en-US" sz="1600" b="1">
                <a:solidFill>
                  <a:srgbClr val="FADA65"/>
                </a:solidFill>
                <a:latin typeface="Aptos" panose="020B0004020202020204" pitchFamily="34" charset="0"/>
                <a:ea typeface="Arial Black" pitchFamily="34" charset="-122"/>
                <a:cs typeface="Arial Black" pitchFamily="34" charset="-120"/>
              </a:rPr>
              <a:t>Solution You've Been Waiting For</a:t>
            </a:r>
            <a:endParaRPr lang="en-US" sz="1600">
              <a:solidFill>
                <a:srgbClr val="FADA65"/>
              </a:solidFill>
              <a:latin typeface="Aptos" panose="020B00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937760" y="320040"/>
            <a:ext cx="3840480" cy="1325880"/>
          </a:xfrm>
          <a:prstGeom prst="rect">
            <a:avLst/>
          </a:prstGeom>
          <a:solidFill>
            <a:srgbClr val="141414"/>
          </a:solidFill>
          <a:ln w="12700">
            <a:solidFill>
              <a:srgbClr val="2A2A2A"/>
            </a:solidFill>
            <a:prstDash val="solid"/>
          </a:ln>
          <a:effectLst>
            <a:outerShdw blurRad="127000" dist="50800" dir="8100000" algn="b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4937760" y="320040"/>
            <a:ext cx="3840480" cy="54864"/>
          </a:xfrm>
          <a:prstGeom prst="rect">
            <a:avLst/>
          </a:prstGeom>
          <a:solidFill>
            <a:srgbClr val="FADA65"/>
          </a:solidFill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5029200" y="502920"/>
            <a:ext cx="36576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b="1">
                <a:solidFill>
                  <a:srgbClr val="FADA65"/>
                </a:solidFill>
                <a:latin typeface="Aptos" panose="020B0004020202020204" pitchFamily="34" charset="0"/>
                <a:ea typeface="Arial Black" pitchFamily="34" charset="-122"/>
                <a:cs typeface="Arial Black" pitchFamily="34" charset="-120"/>
              </a:rPr>
              <a:t>END-TO-END</a:t>
            </a:r>
            <a:endParaRPr lang="en-US" sz="2800">
              <a:solidFill>
                <a:srgbClr val="FADA65"/>
              </a:solidFill>
              <a:latin typeface="Aptos" panose="020B00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029200" y="1097280"/>
            <a:ext cx="36576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  <a:ea typeface="Calibri" pitchFamily="34" charset="-122"/>
                <a:cs typeface="Calibri" pitchFamily="34" charset="-120"/>
              </a:rPr>
              <a:t>Request Lifecycle Management</a:t>
            </a:r>
            <a:endParaRPr lang="en-US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4937760" y="1828800"/>
            <a:ext cx="3840480" cy="1325880"/>
          </a:xfrm>
          <a:prstGeom prst="rect">
            <a:avLst/>
          </a:prstGeom>
          <a:solidFill>
            <a:srgbClr val="141414"/>
          </a:solidFill>
          <a:ln w="12700">
            <a:solidFill>
              <a:srgbClr val="2A2A2A"/>
            </a:solidFill>
            <a:prstDash val="solid"/>
          </a:ln>
          <a:effectLst>
            <a:outerShdw blurRad="127000" dist="50800" dir="8100000" algn="b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Shape 10"/>
          <p:cNvSpPr/>
          <p:nvPr/>
        </p:nvSpPr>
        <p:spPr>
          <a:xfrm>
            <a:off x="4937760" y="1828800"/>
            <a:ext cx="3840480" cy="54864"/>
          </a:xfrm>
          <a:prstGeom prst="rect">
            <a:avLst/>
          </a:prstGeom>
          <a:solidFill>
            <a:srgbClr val="FADA65"/>
          </a:solidFill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5029200" y="2011680"/>
            <a:ext cx="36576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b="1">
                <a:solidFill>
                  <a:srgbClr val="FADA65"/>
                </a:solidFill>
                <a:latin typeface="Aptos" panose="020B0004020202020204" pitchFamily="34" charset="0"/>
                <a:ea typeface="Arial Black" pitchFamily="34" charset="-122"/>
                <a:cs typeface="Arial Black" pitchFamily="34" charset="-120"/>
              </a:rPr>
              <a:t>AI-POWERED</a:t>
            </a:r>
            <a:endParaRPr lang="en-US" sz="2800">
              <a:solidFill>
                <a:srgbClr val="FADA65"/>
              </a:solidFill>
              <a:latin typeface="Aptos" panose="020B00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029200" y="2606040"/>
            <a:ext cx="36576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  <a:ea typeface="Calibri" pitchFamily="34" charset="-122"/>
                <a:cs typeface="Calibri" pitchFamily="34" charset="-120"/>
              </a:rPr>
              <a:t>Redaction &amp; Record Review</a:t>
            </a:r>
            <a:endParaRPr lang="en-US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4937760" y="3337560"/>
            <a:ext cx="3840480" cy="1325880"/>
          </a:xfrm>
          <a:prstGeom prst="rect">
            <a:avLst/>
          </a:prstGeom>
          <a:solidFill>
            <a:srgbClr val="141414"/>
          </a:solidFill>
          <a:ln w="12700">
            <a:solidFill>
              <a:srgbClr val="2A2A2A"/>
            </a:solidFill>
            <a:prstDash val="solid"/>
          </a:ln>
          <a:effectLst>
            <a:outerShdw blurRad="127000" dist="50800" dir="8100000" algn="b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Shape 14"/>
          <p:cNvSpPr/>
          <p:nvPr/>
        </p:nvSpPr>
        <p:spPr>
          <a:xfrm>
            <a:off x="4937760" y="3337560"/>
            <a:ext cx="3840480" cy="54864"/>
          </a:xfrm>
          <a:prstGeom prst="rect">
            <a:avLst/>
          </a:prstGeom>
          <a:solidFill>
            <a:srgbClr val="FADA65"/>
          </a:solidFill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5029200" y="3520440"/>
            <a:ext cx="36576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b="1">
                <a:solidFill>
                  <a:srgbClr val="FADA65"/>
                </a:solidFill>
                <a:latin typeface="Aptos" panose="020B0004020202020204" pitchFamily="34" charset="0"/>
                <a:ea typeface="Arial Black" pitchFamily="34" charset="-122"/>
                <a:cs typeface="Arial Black" pitchFamily="34" charset="-120"/>
              </a:rPr>
              <a:t>FedRAMP Ready</a:t>
            </a:r>
            <a:endParaRPr lang="en-US" sz="2800">
              <a:solidFill>
                <a:srgbClr val="FADA65"/>
              </a:solidFill>
              <a:latin typeface="Aptos" panose="020B00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5029200" y="4069080"/>
            <a:ext cx="36576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  <a:ea typeface="Calibri" pitchFamily="34" charset="-122"/>
                <a:cs typeface="Calibri" pitchFamily="34" charset="-120"/>
              </a:rPr>
              <a:t>SOC 2 Compliant/ATO Ready Infrastructure</a:t>
            </a:r>
            <a:endParaRPr lang="en-US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20" name="Picture 19" descr="A black and white logo&#10;&#10;AI-generated content may be incorrect.">
            <a:extLst>
              <a:ext uri="{FF2B5EF4-FFF2-40B4-BE49-F238E27FC236}">
                <a16:creationId xmlns:a16="http://schemas.microsoft.com/office/drawing/2014/main" id="{9914EB5D-C47F-A4EE-7E56-5969EA864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37686"/>
            <a:ext cx="3372182" cy="127034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CA5D29-50C0-EEDF-9F3E-791D1E690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>
            <a:extLst>
              <a:ext uri="{FF2B5EF4-FFF2-40B4-BE49-F238E27FC236}">
                <a16:creationId xmlns:a16="http://schemas.microsoft.com/office/drawing/2014/main" id="{6C069B1F-370C-3C06-AACE-5B153C0D1F6D}"/>
              </a:ext>
            </a:extLst>
          </p:cNvPr>
          <p:cNvSpPr/>
          <p:nvPr/>
        </p:nvSpPr>
        <p:spPr>
          <a:xfrm>
            <a:off x="457200" y="54864"/>
            <a:ext cx="6400800" cy="8595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" b="1" kern="0" spc="500">
                <a:solidFill>
                  <a:srgbClr val="FFFFFF"/>
                </a:solidFill>
                <a:latin typeface="Aptos" panose="020B0004020202020204" pitchFamily="34" charset="0"/>
                <a:ea typeface="Arial Black" pitchFamily="34" charset="-122"/>
                <a:cs typeface="Arial Black" pitchFamily="34" charset="-120"/>
              </a:rPr>
              <a:t>CORE CAPABILITIES</a:t>
            </a:r>
            <a:endParaRPr lang="en-US" sz="3000">
              <a:latin typeface="Aptos" panose="020B0004020202020204" pitchFamily="34" charset="0"/>
            </a:endParaRPr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AFA808FC-4BCB-B1E4-2E4B-71351C526BD8}"/>
              </a:ext>
            </a:extLst>
          </p:cNvPr>
          <p:cNvSpPr/>
          <p:nvPr/>
        </p:nvSpPr>
        <p:spPr>
          <a:xfrm>
            <a:off x="228600" y="1115568"/>
            <a:ext cx="2788920" cy="1627632"/>
          </a:xfrm>
          <a:prstGeom prst="rect">
            <a:avLst/>
          </a:prstGeom>
          <a:solidFill>
            <a:srgbClr val="141414"/>
          </a:solidFill>
          <a:ln w="12700">
            <a:solidFill>
              <a:srgbClr val="2A2A2A"/>
            </a:solidFill>
            <a:prstDash val="solid"/>
          </a:ln>
          <a:effectLst>
            <a:outerShdw blurRad="127000" dist="50800" dir="8100000" algn="b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DF3D70CE-DE41-2663-8801-362AADBAB904}"/>
              </a:ext>
            </a:extLst>
          </p:cNvPr>
          <p:cNvSpPr/>
          <p:nvPr/>
        </p:nvSpPr>
        <p:spPr>
          <a:xfrm>
            <a:off x="228600" y="1115568"/>
            <a:ext cx="2788920" cy="54864"/>
          </a:xfrm>
          <a:prstGeom prst="rect">
            <a:avLst/>
          </a:prstGeom>
          <a:solidFill>
            <a:srgbClr val="FADA65"/>
          </a:solidFill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BFC9220F-F819-AEB2-DFDD-9D632FD7441A}"/>
              </a:ext>
            </a:extLst>
          </p:cNvPr>
          <p:cNvSpPr/>
          <p:nvPr/>
        </p:nvSpPr>
        <p:spPr>
          <a:xfrm>
            <a:off x="674638" y="768023"/>
            <a:ext cx="1993392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400" b="1">
                <a:solidFill>
                  <a:srgbClr val="FADA65"/>
                </a:solidFill>
                <a:latin typeface="Aptos"/>
                <a:ea typeface="Arial" pitchFamily="34" charset="-122"/>
                <a:cs typeface="Arial"/>
              </a:rPr>
              <a:t>Smart Intake &amp; Triage</a:t>
            </a:r>
            <a:endParaRPr lang="en-US" sz="1400">
              <a:solidFill>
                <a:srgbClr val="FADA65"/>
              </a:solidFill>
              <a:latin typeface="Aptos" panose="020B0004020202020204" pitchFamily="34" charset="0"/>
            </a:endParaRPr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41FF2616-562A-1908-A8E3-29D8E9A00021}"/>
              </a:ext>
            </a:extLst>
          </p:cNvPr>
          <p:cNvSpPr/>
          <p:nvPr/>
        </p:nvSpPr>
        <p:spPr>
          <a:xfrm>
            <a:off x="321616" y="1098475"/>
            <a:ext cx="2699436" cy="16983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Aptos"/>
                <a:ea typeface="Calibri"/>
                <a:cs typeface="Calibri"/>
              </a:rPr>
              <a:t>AI evaluates before analyst touches it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600">
              <a:solidFill>
                <a:schemeClr val="bg1"/>
              </a:solidFill>
              <a:latin typeface="Aptos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Aptos"/>
                <a:ea typeface="Calibri"/>
                <a:cs typeface="Calibri"/>
              </a:rPr>
              <a:t>Flags vague description, overbroad scope, non-compliant expedite or fee waiver claims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>
              <a:solidFill>
                <a:schemeClr val="bg1"/>
              </a:solidFill>
              <a:latin typeface="Aptos" panose="020B0004020202020204" pitchFamily="34" charset="0"/>
              <a:ea typeface="Calibri"/>
              <a:cs typeface="Calibri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Aptos"/>
                <a:ea typeface="Calibri"/>
                <a:cs typeface="Calibri"/>
              </a:rPr>
              <a:t>Auto generates FOIA Log description</a:t>
            </a:r>
            <a:endParaRPr lang="en-US" sz="1100">
              <a:solidFill>
                <a:schemeClr val="bg1"/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12" name="Shape 8">
            <a:extLst>
              <a:ext uri="{FF2B5EF4-FFF2-40B4-BE49-F238E27FC236}">
                <a16:creationId xmlns:a16="http://schemas.microsoft.com/office/drawing/2014/main" id="{B69B154C-8173-A87E-183B-12A10A4F5673}"/>
              </a:ext>
            </a:extLst>
          </p:cNvPr>
          <p:cNvSpPr/>
          <p:nvPr/>
        </p:nvSpPr>
        <p:spPr>
          <a:xfrm>
            <a:off x="3200400" y="1115568"/>
            <a:ext cx="2788920" cy="1627632"/>
          </a:xfrm>
          <a:prstGeom prst="rect">
            <a:avLst/>
          </a:prstGeom>
          <a:solidFill>
            <a:srgbClr val="141414"/>
          </a:solidFill>
          <a:ln w="12700">
            <a:solidFill>
              <a:srgbClr val="2A2A2A"/>
            </a:solidFill>
            <a:prstDash val="solid"/>
          </a:ln>
          <a:effectLst>
            <a:outerShdw blurRad="127000" dist="50800" dir="8100000" algn="b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Shape 9">
            <a:extLst>
              <a:ext uri="{FF2B5EF4-FFF2-40B4-BE49-F238E27FC236}">
                <a16:creationId xmlns:a16="http://schemas.microsoft.com/office/drawing/2014/main" id="{2D4B4E32-DF9B-CB8D-2723-15068106BF02}"/>
              </a:ext>
            </a:extLst>
          </p:cNvPr>
          <p:cNvSpPr/>
          <p:nvPr/>
        </p:nvSpPr>
        <p:spPr>
          <a:xfrm>
            <a:off x="3200400" y="1115568"/>
            <a:ext cx="2788920" cy="54864"/>
          </a:xfrm>
          <a:prstGeom prst="rect">
            <a:avLst/>
          </a:prstGeom>
          <a:solidFill>
            <a:srgbClr val="FADA65"/>
          </a:solidFill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1">
            <a:extLst>
              <a:ext uri="{FF2B5EF4-FFF2-40B4-BE49-F238E27FC236}">
                <a16:creationId xmlns:a16="http://schemas.microsoft.com/office/drawing/2014/main" id="{DD4ABFFC-228D-B020-8052-DA5A48F731B6}"/>
              </a:ext>
            </a:extLst>
          </p:cNvPr>
          <p:cNvSpPr/>
          <p:nvPr/>
        </p:nvSpPr>
        <p:spPr>
          <a:xfrm>
            <a:off x="3572787" y="767928"/>
            <a:ext cx="1993392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>
                <a:solidFill>
                  <a:srgbClr val="FADA65"/>
                </a:solidFill>
                <a:latin typeface="Aptos" panose="020B0004020202020204" pitchFamily="34" charset="0"/>
                <a:ea typeface="Arial" pitchFamily="34" charset="-122"/>
                <a:cs typeface="Arial" pitchFamily="34" charset="-120"/>
              </a:rPr>
              <a:t>AI Redaction</a:t>
            </a:r>
            <a:endParaRPr lang="en-US" sz="1400">
              <a:solidFill>
                <a:srgbClr val="FADA65"/>
              </a:solidFill>
              <a:latin typeface="Aptos" panose="020B0004020202020204" pitchFamily="34" charset="0"/>
            </a:endParaRPr>
          </a:p>
        </p:txBody>
      </p:sp>
      <p:sp>
        <p:nvSpPr>
          <p:cNvPr id="17" name="Text 12">
            <a:extLst>
              <a:ext uri="{FF2B5EF4-FFF2-40B4-BE49-F238E27FC236}">
                <a16:creationId xmlns:a16="http://schemas.microsoft.com/office/drawing/2014/main" id="{03EE1BBA-E145-410D-7866-2183A9AF7948}"/>
              </a:ext>
            </a:extLst>
          </p:cNvPr>
          <p:cNvSpPr/>
          <p:nvPr/>
        </p:nvSpPr>
        <p:spPr>
          <a:xfrm>
            <a:off x="3259444" y="1218172"/>
            <a:ext cx="2664610" cy="14385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100">
                <a:solidFill>
                  <a:schemeClr val="bg1"/>
                </a:solidFill>
                <a:latin typeface="Aptos"/>
                <a:ea typeface="Calibri"/>
                <a:cs typeface="Calibri"/>
              </a:rPr>
              <a:t>Context-aware  Recommendation Engine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endParaRPr lang="en-US" sz="600"/>
          </a:p>
          <a:p>
            <a:pPr marL="171450" indent="-171450">
              <a:buFont typeface="Arial"/>
              <a:buChar char="•"/>
            </a:pPr>
            <a:r>
              <a:rPr lang="en-US" sz="1100">
                <a:solidFill>
                  <a:schemeClr val="bg1"/>
                </a:solidFill>
                <a:latin typeface="Aptos"/>
                <a:ea typeface="Calibri"/>
                <a:cs typeface="Calibri"/>
              </a:rPr>
              <a:t>Maps redactions to specific exemptions with  plain language rationale</a:t>
            </a:r>
          </a:p>
          <a:p>
            <a:pPr marL="171450" indent="-171450">
              <a:buFont typeface="Arial"/>
              <a:buChar char="•"/>
            </a:pPr>
            <a:endParaRPr lang="en-US" sz="800">
              <a:solidFill>
                <a:schemeClr val="bg1"/>
              </a:solidFill>
              <a:latin typeface="Aptos"/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100">
                <a:solidFill>
                  <a:schemeClr val="bg1"/>
                </a:solidFill>
                <a:latin typeface="Aptos"/>
                <a:ea typeface="Calibri"/>
                <a:cs typeface="Calibri"/>
              </a:rPr>
              <a:t>Every decision advisory, documented and defensible</a:t>
            </a:r>
            <a:endParaRPr lang="en-US" sz="1100">
              <a:solidFill>
                <a:schemeClr val="bg1"/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18" name="Shape 13">
            <a:extLst>
              <a:ext uri="{FF2B5EF4-FFF2-40B4-BE49-F238E27FC236}">
                <a16:creationId xmlns:a16="http://schemas.microsoft.com/office/drawing/2014/main" id="{AB97498B-3350-6372-458B-7078E5EEEB2F}"/>
              </a:ext>
            </a:extLst>
          </p:cNvPr>
          <p:cNvSpPr/>
          <p:nvPr/>
        </p:nvSpPr>
        <p:spPr>
          <a:xfrm>
            <a:off x="6172200" y="1115568"/>
            <a:ext cx="2788920" cy="1627632"/>
          </a:xfrm>
          <a:prstGeom prst="rect">
            <a:avLst/>
          </a:prstGeom>
          <a:solidFill>
            <a:srgbClr val="141414"/>
          </a:solidFill>
          <a:ln w="12700">
            <a:solidFill>
              <a:srgbClr val="2A2A2A"/>
            </a:solidFill>
            <a:prstDash val="solid"/>
          </a:ln>
          <a:effectLst>
            <a:outerShdw blurRad="127000" dist="50800" dir="8100000" algn="b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Shape 14">
            <a:extLst>
              <a:ext uri="{FF2B5EF4-FFF2-40B4-BE49-F238E27FC236}">
                <a16:creationId xmlns:a16="http://schemas.microsoft.com/office/drawing/2014/main" id="{A437026A-6249-B649-68E3-4CDC99CAEA35}"/>
              </a:ext>
            </a:extLst>
          </p:cNvPr>
          <p:cNvSpPr/>
          <p:nvPr/>
        </p:nvSpPr>
        <p:spPr>
          <a:xfrm>
            <a:off x="6172200" y="1115568"/>
            <a:ext cx="2788920" cy="54864"/>
          </a:xfrm>
          <a:prstGeom prst="rect">
            <a:avLst/>
          </a:prstGeom>
          <a:solidFill>
            <a:srgbClr val="FADA65"/>
          </a:solidFill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16">
            <a:extLst>
              <a:ext uri="{FF2B5EF4-FFF2-40B4-BE49-F238E27FC236}">
                <a16:creationId xmlns:a16="http://schemas.microsoft.com/office/drawing/2014/main" id="{B3E6A5AE-504F-F85C-C521-B0B1E8DEC223}"/>
              </a:ext>
            </a:extLst>
          </p:cNvPr>
          <p:cNvSpPr/>
          <p:nvPr/>
        </p:nvSpPr>
        <p:spPr>
          <a:xfrm>
            <a:off x="6618999" y="767928"/>
            <a:ext cx="1993392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400" b="1">
                <a:solidFill>
                  <a:srgbClr val="FADA65"/>
                </a:solidFill>
                <a:latin typeface="Aptos"/>
                <a:cs typeface="Arial"/>
              </a:rPr>
              <a:t>Request Orchestration</a:t>
            </a:r>
            <a:endParaRPr lang="en-US" sz="1400">
              <a:solidFill>
                <a:srgbClr val="FADA65"/>
              </a:solidFill>
              <a:latin typeface="Aptos" panose="020B0004020202020204" pitchFamily="34" charset="0"/>
            </a:endParaRPr>
          </a:p>
        </p:txBody>
      </p:sp>
      <p:sp>
        <p:nvSpPr>
          <p:cNvPr id="23" name="Text 17">
            <a:extLst>
              <a:ext uri="{FF2B5EF4-FFF2-40B4-BE49-F238E27FC236}">
                <a16:creationId xmlns:a16="http://schemas.microsoft.com/office/drawing/2014/main" id="{88A410DE-1ECF-C964-0D0B-6EC51A94BD2F}"/>
              </a:ext>
            </a:extLst>
          </p:cNvPr>
          <p:cNvSpPr/>
          <p:nvPr/>
        </p:nvSpPr>
        <p:spPr>
          <a:xfrm>
            <a:off x="6263640" y="1287760"/>
            <a:ext cx="2697480" cy="12908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171450" indent="-171450">
              <a:buFont typeface="Arial"/>
              <a:buChar char="•"/>
            </a:pPr>
            <a:r>
              <a:rPr lang="en-US" sz="1100">
                <a:solidFill>
                  <a:schemeClr val="bg1"/>
                </a:solidFill>
                <a:latin typeface="Aptos"/>
                <a:ea typeface="Calibri"/>
                <a:cs typeface="Calibri"/>
              </a:rPr>
              <a:t>End to End Request Management</a:t>
            </a:r>
          </a:p>
          <a:p>
            <a:pPr marL="171450" indent="-171450">
              <a:buFont typeface="Arial"/>
              <a:buChar char="•"/>
            </a:pPr>
            <a:endParaRPr lang="en-US" sz="800"/>
          </a:p>
          <a:p>
            <a:pPr marL="171450" indent="-171450">
              <a:buFont typeface="Arial"/>
              <a:buChar char="•"/>
            </a:pPr>
            <a:r>
              <a:rPr lang="en-US" sz="1100">
                <a:solidFill>
                  <a:schemeClr val="bg1"/>
                </a:solidFill>
                <a:latin typeface="Aptos"/>
                <a:ea typeface="Calibri"/>
                <a:cs typeface="Calibri"/>
              </a:rPr>
              <a:t>Ad hoc workflow that works like you do</a:t>
            </a:r>
          </a:p>
          <a:p>
            <a:pPr marL="171450" indent="-171450">
              <a:buFont typeface="Arial"/>
              <a:buChar char="•"/>
            </a:pPr>
            <a:endParaRPr lang="en-US" sz="800">
              <a:solidFill>
                <a:schemeClr val="bg1"/>
              </a:solidFill>
              <a:latin typeface="Aptos"/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100">
                <a:solidFill>
                  <a:schemeClr val="bg1"/>
                </a:solidFill>
                <a:latin typeface="Aptos"/>
                <a:ea typeface="Calibri"/>
                <a:cs typeface="Calibri"/>
              </a:rPr>
              <a:t>No required data point missed</a:t>
            </a:r>
          </a:p>
        </p:txBody>
      </p:sp>
      <p:sp>
        <p:nvSpPr>
          <p:cNvPr id="24" name="Shape 18">
            <a:extLst>
              <a:ext uri="{FF2B5EF4-FFF2-40B4-BE49-F238E27FC236}">
                <a16:creationId xmlns:a16="http://schemas.microsoft.com/office/drawing/2014/main" id="{9AD7A7B4-D1D4-9428-FF57-CA65AA817360}"/>
              </a:ext>
            </a:extLst>
          </p:cNvPr>
          <p:cNvSpPr/>
          <p:nvPr/>
        </p:nvSpPr>
        <p:spPr>
          <a:xfrm>
            <a:off x="228600" y="3144764"/>
            <a:ext cx="2788920" cy="1627632"/>
          </a:xfrm>
          <a:prstGeom prst="rect">
            <a:avLst/>
          </a:prstGeom>
          <a:solidFill>
            <a:srgbClr val="141414"/>
          </a:solidFill>
          <a:ln w="12700">
            <a:solidFill>
              <a:srgbClr val="2A2A2A"/>
            </a:solidFill>
            <a:prstDash val="solid"/>
          </a:ln>
          <a:effectLst>
            <a:outerShdw blurRad="127000" dist="50800" dir="8100000" algn="b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Shape 19">
            <a:extLst>
              <a:ext uri="{FF2B5EF4-FFF2-40B4-BE49-F238E27FC236}">
                <a16:creationId xmlns:a16="http://schemas.microsoft.com/office/drawing/2014/main" id="{8AB54B2B-ADB9-C3D3-B294-E37D519B8DA5}"/>
              </a:ext>
            </a:extLst>
          </p:cNvPr>
          <p:cNvSpPr/>
          <p:nvPr/>
        </p:nvSpPr>
        <p:spPr>
          <a:xfrm>
            <a:off x="228600" y="3115076"/>
            <a:ext cx="2788920" cy="54864"/>
          </a:xfrm>
          <a:prstGeom prst="rect">
            <a:avLst/>
          </a:prstGeom>
          <a:solidFill>
            <a:srgbClr val="FADA65"/>
          </a:solidFill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21">
            <a:extLst>
              <a:ext uri="{FF2B5EF4-FFF2-40B4-BE49-F238E27FC236}">
                <a16:creationId xmlns:a16="http://schemas.microsoft.com/office/drawing/2014/main" id="{6453537A-95B0-AECA-0105-1A9835FFC504}"/>
              </a:ext>
            </a:extLst>
          </p:cNvPr>
          <p:cNvSpPr/>
          <p:nvPr/>
        </p:nvSpPr>
        <p:spPr>
          <a:xfrm>
            <a:off x="674638" y="2762870"/>
            <a:ext cx="1993392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400" b="1">
                <a:solidFill>
                  <a:srgbClr val="FADA65"/>
                </a:solidFill>
                <a:latin typeface="Aptos"/>
                <a:cs typeface="Arial"/>
              </a:rPr>
              <a:t>Analytics &amp; Reporting</a:t>
            </a:r>
            <a:endParaRPr lang="en-US" sz="1400">
              <a:solidFill>
                <a:srgbClr val="FADA65"/>
              </a:solidFill>
              <a:latin typeface="Aptos"/>
              <a:cs typeface="Arial"/>
            </a:endParaRPr>
          </a:p>
        </p:txBody>
      </p:sp>
      <p:sp>
        <p:nvSpPr>
          <p:cNvPr id="29" name="Text 22">
            <a:extLst>
              <a:ext uri="{FF2B5EF4-FFF2-40B4-BE49-F238E27FC236}">
                <a16:creationId xmlns:a16="http://schemas.microsoft.com/office/drawing/2014/main" id="{DC6A2FDF-BF79-35C1-A3EE-EBCD75340D3E}"/>
              </a:ext>
            </a:extLst>
          </p:cNvPr>
          <p:cNvSpPr/>
          <p:nvPr/>
        </p:nvSpPr>
        <p:spPr>
          <a:xfrm>
            <a:off x="320040" y="3287975"/>
            <a:ext cx="2700577" cy="14974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171450" indent="-171450">
              <a:buFont typeface="Arial"/>
              <a:buChar char="•"/>
            </a:pPr>
            <a:r>
              <a:rPr lang="en-US" sz="1100">
                <a:solidFill>
                  <a:schemeClr val="bg1"/>
                </a:solidFill>
                <a:latin typeface="Aptos"/>
                <a:ea typeface="Calibri"/>
                <a:cs typeface="Calibri"/>
              </a:rPr>
              <a:t>Dashboards surface trends, analyst workload, &amp; performance metrics</a:t>
            </a:r>
          </a:p>
          <a:p>
            <a:pPr marL="171450" indent="-171450">
              <a:buFont typeface="Arial"/>
              <a:buChar char="•"/>
            </a:pPr>
            <a:endParaRPr lang="en-US" sz="80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sz="1100">
                <a:solidFill>
                  <a:schemeClr val="bg1"/>
                </a:solidFill>
                <a:latin typeface="Aptos"/>
                <a:ea typeface="Calibri"/>
                <a:cs typeface="Calibri"/>
              </a:rPr>
              <a:t>Reportable data elements captured throughout the request lifecycle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endParaRPr lang="en-US" sz="800">
              <a:solidFill>
                <a:schemeClr val="bg1"/>
              </a:solidFill>
              <a:latin typeface="Aptos"/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100">
                <a:solidFill>
                  <a:schemeClr val="bg1"/>
                </a:solidFill>
                <a:latin typeface="Aptos"/>
                <a:ea typeface="Calibri"/>
                <a:cs typeface="Calibri"/>
              </a:rPr>
              <a:t>DOJ mandated and custom reporting on demand</a:t>
            </a:r>
            <a:endParaRPr lang="en-US" sz="1100">
              <a:solidFill>
                <a:schemeClr val="bg1"/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30" name="Shape 23">
            <a:extLst>
              <a:ext uri="{FF2B5EF4-FFF2-40B4-BE49-F238E27FC236}">
                <a16:creationId xmlns:a16="http://schemas.microsoft.com/office/drawing/2014/main" id="{8511270A-EAAB-2ECD-C3C1-A8DBD7CCC815}"/>
              </a:ext>
            </a:extLst>
          </p:cNvPr>
          <p:cNvSpPr/>
          <p:nvPr/>
        </p:nvSpPr>
        <p:spPr>
          <a:xfrm>
            <a:off x="3200400" y="3144764"/>
            <a:ext cx="2788920" cy="1627632"/>
          </a:xfrm>
          <a:prstGeom prst="rect">
            <a:avLst/>
          </a:prstGeom>
          <a:solidFill>
            <a:srgbClr val="141414"/>
          </a:solidFill>
          <a:ln w="12700">
            <a:solidFill>
              <a:srgbClr val="2A2A2A"/>
            </a:solidFill>
            <a:prstDash val="solid"/>
          </a:ln>
          <a:effectLst>
            <a:outerShdw blurRad="127000" dist="50800" dir="8100000" algn="b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Shape 24">
            <a:extLst>
              <a:ext uri="{FF2B5EF4-FFF2-40B4-BE49-F238E27FC236}">
                <a16:creationId xmlns:a16="http://schemas.microsoft.com/office/drawing/2014/main" id="{474156E5-552E-0E58-5328-22DD3A0E6352}"/>
              </a:ext>
            </a:extLst>
          </p:cNvPr>
          <p:cNvSpPr/>
          <p:nvPr/>
        </p:nvSpPr>
        <p:spPr>
          <a:xfrm>
            <a:off x="3200400" y="3115076"/>
            <a:ext cx="2788920" cy="54864"/>
          </a:xfrm>
          <a:prstGeom prst="rect">
            <a:avLst/>
          </a:prstGeom>
          <a:solidFill>
            <a:srgbClr val="FADA65"/>
          </a:solidFill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 26">
            <a:extLst>
              <a:ext uri="{FF2B5EF4-FFF2-40B4-BE49-F238E27FC236}">
                <a16:creationId xmlns:a16="http://schemas.microsoft.com/office/drawing/2014/main" id="{4BBED49C-1D28-B8E6-B190-D49942272389}"/>
              </a:ext>
            </a:extLst>
          </p:cNvPr>
          <p:cNvSpPr/>
          <p:nvPr/>
        </p:nvSpPr>
        <p:spPr>
          <a:xfrm>
            <a:off x="3595053" y="2748026"/>
            <a:ext cx="1993392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>
                <a:solidFill>
                  <a:srgbClr val="FADA65"/>
                </a:solidFill>
                <a:latin typeface="Aptos" panose="020B0004020202020204" pitchFamily="34" charset="0"/>
                <a:ea typeface="Arial" pitchFamily="34" charset="-122"/>
                <a:cs typeface="Arial" pitchFamily="34" charset="-120"/>
              </a:rPr>
              <a:t>Requester Portal</a:t>
            </a:r>
            <a:endParaRPr lang="en-US" sz="1400">
              <a:solidFill>
                <a:srgbClr val="FADA65"/>
              </a:solidFill>
              <a:latin typeface="Aptos" panose="020B0004020202020204" pitchFamily="34" charset="0"/>
            </a:endParaRPr>
          </a:p>
        </p:txBody>
      </p:sp>
      <p:sp>
        <p:nvSpPr>
          <p:cNvPr id="35" name="Text 27">
            <a:extLst>
              <a:ext uri="{FF2B5EF4-FFF2-40B4-BE49-F238E27FC236}">
                <a16:creationId xmlns:a16="http://schemas.microsoft.com/office/drawing/2014/main" id="{AFDCB361-65C3-C35B-9D53-12E8DF780273}"/>
              </a:ext>
            </a:extLst>
          </p:cNvPr>
          <p:cNvSpPr/>
          <p:nvPr/>
        </p:nvSpPr>
        <p:spPr>
          <a:xfrm>
            <a:off x="3261676" y="3278946"/>
            <a:ext cx="2664608" cy="14979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171450" indent="-171450">
              <a:buFont typeface="Arial"/>
              <a:buChar char="•"/>
            </a:pPr>
            <a:r>
              <a:rPr lang="en-US" sz="1100">
                <a:solidFill>
                  <a:schemeClr val="bg1"/>
                </a:solidFill>
                <a:latin typeface="Aptos"/>
                <a:ea typeface="Calibri"/>
                <a:cs typeface="Calibri"/>
              </a:rPr>
              <a:t>508 –compliant self-service portal with proactive redirect to reading room </a:t>
            </a:r>
          </a:p>
          <a:p>
            <a:pPr marL="171450" indent="-171450">
              <a:buFont typeface="Arial"/>
              <a:buChar char="•"/>
            </a:pPr>
            <a:endParaRPr lang="en-US" sz="800">
              <a:solidFill>
                <a:schemeClr val="bg1"/>
              </a:solidFill>
              <a:latin typeface="Aptos" panose="020B0004020202020204" pitchFamily="34" charset="0"/>
              <a:ea typeface="Calibri"/>
              <a:cs typeface="Calibri"/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100">
                <a:solidFill>
                  <a:schemeClr val="bg1"/>
                </a:solidFill>
                <a:latin typeface="Aptos"/>
                <a:ea typeface="Calibri"/>
                <a:cs typeface="Calibri"/>
              </a:rPr>
              <a:t>Messaging between requester &amp;  analyst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endParaRPr lang="en-US" sz="800">
              <a:solidFill>
                <a:schemeClr val="bg1"/>
              </a:solidFill>
              <a:latin typeface="Aptos"/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100">
                <a:solidFill>
                  <a:schemeClr val="bg1"/>
                </a:solidFill>
                <a:latin typeface="Aptos"/>
                <a:ea typeface="Calibri"/>
                <a:cs typeface="Calibri"/>
              </a:rPr>
              <a:t>Integrations; foia.gov, pay.gov, and </a:t>
            </a:r>
            <a:r>
              <a:rPr lang="en-US" sz="1100" err="1">
                <a:solidFill>
                  <a:schemeClr val="bg1"/>
                </a:solidFill>
                <a:latin typeface="Aptos"/>
                <a:ea typeface="Calibri"/>
                <a:cs typeface="Calibri"/>
              </a:rPr>
              <a:t>PoI</a:t>
            </a:r>
            <a:r>
              <a:rPr lang="en-US" sz="1100">
                <a:solidFill>
                  <a:schemeClr val="bg1"/>
                </a:solidFill>
                <a:latin typeface="Aptos"/>
                <a:ea typeface="Calibri"/>
                <a:cs typeface="Calibri"/>
              </a:rPr>
              <a:t> providers</a:t>
            </a:r>
            <a:endParaRPr lang="en-US" sz="1100">
              <a:solidFill>
                <a:schemeClr val="bg1"/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36" name="Shape 28">
            <a:extLst>
              <a:ext uri="{FF2B5EF4-FFF2-40B4-BE49-F238E27FC236}">
                <a16:creationId xmlns:a16="http://schemas.microsoft.com/office/drawing/2014/main" id="{6D9F314C-F8E1-1320-6E95-094175AB2D21}"/>
              </a:ext>
            </a:extLst>
          </p:cNvPr>
          <p:cNvSpPr/>
          <p:nvPr/>
        </p:nvSpPr>
        <p:spPr>
          <a:xfrm>
            <a:off x="6172200" y="3144764"/>
            <a:ext cx="2788920" cy="1627632"/>
          </a:xfrm>
          <a:prstGeom prst="rect">
            <a:avLst/>
          </a:prstGeom>
          <a:solidFill>
            <a:srgbClr val="141414"/>
          </a:solidFill>
          <a:ln w="12700">
            <a:solidFill>
              <a:srgbClr val="2A2A2A"/>
            </a:solidFill>
            <a:prstDash val="solid"/>
          </a:ln>
          <a:effectLst>
            <a:outerShdw blurRad="127000" dist="50800" dir="8100000" algn="b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7" name="Shape 29">
            <a:extLst>
              <a:ext uri="{FF2B5EF4-FFF2-40B4-BE49-F238E27FC236}">
                <a16:creationId xmlns:a16="http://schemas.microsoft.com/office/drawing/2014/main" id="{2A925799-0D39-6B5F-A8B7-54BE61BA796B}"/>
              </a:ext>
            </a:extLst>
          </p:cNvPr>
          <p:cNvSpPr/>
          <p:nvPr/>
        </p:nvSpPr>
        <p:spPr>
          <a:xfrm>
            <a:off x="6172200" y="3115076"/>
            <a:ext cx="2788920" cy="54864"/>
          </a:xfrm>
          <a:prstGeom prst="rect">
            <a:avLst/>
          </a:prstGeom>
          <a:solidFill>
            <a:srgbClr val="FADA65"/>
          </a:solidFill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0" name="Text 31">
            <a:extLst>
              <a:ext uri="{FF2B5EF4-FFF2-40B4-BE49-F238E27FC236}">
                <a16:creationId xmlns:a16="http://schemas.microsoft.com/office/drawing/2014/main" id="{B4FD6047-D10C-A771-F79A-E5922BF92A97}"/>
              </a:ext>
            </a:extLst>
          </p:cNvPr>
          <p:cNvSpPr/>
          <p:nvPr/>
        </p:nvSpPr>
        <p:spPr>
          <a:xfrm>
            <a:off x="6618999" y="2762870"/>
            <a:ext cx="1993392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>
                <a:solidFill>
                  <a:srgbClr val="FADA65"/>
                </a:solidFill>
                <a:latin typeface="Aptos" panose="020B0004020202020204" pitchFamily="34" charset="0"/>
                <a:ea typeface="Arial" pitchFamily="34" charset="-122"/>
                <a:cs typeface="Arial" pitchFamily="34" charset="-120"/>
              </a:rPr>
              <a:t>Alira Assistant</a:t>
            </a:r>
            <a:endParaRPr lang="en-US" sz="1400">
              <a:solidFill>
                <a:srgbClr val="FADA65"/>
              </a:solidFill>
              <a:latin typeface="Aptos" panose="020B0004020202020204" pitchFamily="34" charset="0"/>
            </a:endParaRPr>
          </a:p>
        </p:txBody>
      </p:sp>
      <p:sp>
        <p:nvSpPr>
          <p:cNvPr id="41" name="Text 32">
            <a:extLst>
              <a:ext uri="{FF2B5EF4-FFF2-40B4-BE49-F238E27FC236}">
                <a16:creationId xmlns:a16="http://schemas.microsoft.com/office/drawing/2014/main" id="{199D625C-2AFB-3FA9-D70A-80DDEFE1875C}"/>
              </a:ext>
            </a:extLst>
          </p:cNvPr>
          <p:cNvSpPr/>
          <p:nvPr/>
        </p:nvSpPr>
        <p:spPr>
          <a:xfrm>
            <a:off x="6263639" y="3287867"/>
            <a:ext cx="2648148" cy="137817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171450" indent="-171450">
              <a:buFont typeface="Arial"/>
              <a:buChar char="•"/>
            </a:pPr>
            <a:r>
              <a:rPr lang="en-US" sz="1100">
                <a:solidFill>
                  <a:schemeClr val="bg1"/>
                </a:solidFill>
                <a:latin typeface="Aptos"/>
                <a:ea typeface="Calibri"/>
                <a:cs typeface="Calibri"/>
              </a:rPr>
              <a:t>AI assistant embedded through the entire request lifecycle</a:t>
            </a:r>
          </a:p>
          <a:p>
            <a:pPr marL="171450" indent="-171450">
              <a:buFont typeface="Arial"/>
              <a:buChar char="•"/>
            </a:pPr>
            <a:endParaRPr lang="en-US" sz="800"/>
          </a:p>
          <a:p>
            <a:pPr marL="171450" indent="-171450">
              <a:buFont typeface="Arial"/>
              <a:buChar char="•"/>
            </a:pPr>
            <a:r>
              <a:rPr lang="en-US" sz="1100">
                <a:solidFill>
                  <a:schemeClr val="bg1"/>
                </a:solidFill>
                <a:latin typeface="Aptos"/>
                <a:ea typeface="Calibri"/>
                <a:cs typeface="Calibri"/>
              </a:rPr>
              <a:t>Surfaces prior releases, exemption precedent, and guidance on demand</a:t>
            </a:r>
          </a:p>
          <a:p>
            <a:pPr marL="171450" indent="-171450">
              <a:buFont typeface="Arial"/>
              <a:buChar char="•"/>
            </a:pPr>
            <a:endParaRPr lang="en-US" sz="800">
              <a:solidFill>
                <a:schemeClr val="bg1"/>
              </a:solidFill>
              <a:latin typeface="Aptos" panose="020B0004020202020204" pitchFamily="34" charset="0"/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100">
                <a:solidFill>
                  <a:schemeClr val="bg1"/>
                </a:solidFill>
                <a:latin typeface="Aptos"/>
                <a:ea typeface="Calibri"/>
                <a:cs typeface="Calibri"/>
              </a:rPr>
              <a:t>Supports every analyst, every request, every day</a:t>
            </a:r>
          </a:p>
        </p:txBody>
      </p:sp>
    </p:spTree>
    <p:extLst>
      <p:ext uri="{BB962C8B-B14F-4D97-AF65-F5344CB8AC3E}">
        <p14:creationId xmlns:p14="http://schemas.microsoft.com/office/powerpoint/2010/main" val="3515372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457200" y="228600"/>
            <a:ext cx="50292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kern="0" spc="600">
                <a:solidFill>
                  <a:srgbClr val="FFFFFF"/>
                </a:solidFill>
                <a:latin typeface="Aptos" panose="020B0004020202020204" pitchFamily="34" charset="0"/>
                <a:ea typeface="Arial Black" pitchFamily="34" charset="-122"/>
                <a:cs typeface="Arial Black" pitchFamily="34" charset="-120"/>
              </a:rPr>
              <a:t>WHY ALIRA?</a:t>
            </a:r>
            <a:endParaRPr lang="en-US" sz="3600">
              <a:latin typeface="Aptos" panose="020B00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365760" y="1078992"/>
            <a:ext cx="5029200" cy="804672"/>
          </a:xfrm>
          <a:prstGeom prst="rect">
            <a:avLst/>
          </a:prstGeom>
          <a:solidFill>
            <a:srgbClr val="141414"/>
          </a:solidFill>
          <a:ln w="12700">
            <a:solidFill>
              <a:srgbClr val="2A2A2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365760" y="1078992"/>
            <a:ext cx="54864" cy="804672"/>
          </a:xfrm>
          <a:prstGeom prst="rect">
            <a:avLst/>
          </a:prstGeom>
          <a:solidFill>
            <a:srgbClr val="FADA65"/>
          </a:solidFill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502920" y="1243584"/>
            <a:ext cx="457200" cy="457200"/>
          </a:xfrm>
          <a:prstGeom prst="ellipse">
            <a:avLst/>
          </a:prstGeom>
          <a:solidFill>
            <a:srgbClr val="1A1500"/>
          </a:solidFill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115568" y="1133856"/>
            <a:ext cx="4114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>
                <a:solidFill>
                  <a:srgbClr val="FADA65"/>
                </a:solidFill>
                <a:latin typeface="Aptos" panose="020B0004020202020204" pitchFamily="34" charset="0"/>
                <a:ea typeface="Arial" pitchFamily="34" charset="-122"/>
                <a:cs typeface="Arial" pitchFamily="34" charset="-120"/>
              </a:rPr>
              <a:t>Built for Federal</a:t>
            </a:r>
            <a:endParaRPr lang="en-US" sz="1600">
              <a:solidFill>
                <a:srgbClr val="FADA65"/>
              </a:solidFill>
              <a:latin typeface="Aptos" panose="020B00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115568" y="1463040"/>
            <a:ext cx="4114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  <a:ea typeface="Calibri" pitchFamily="34" charset="-122"/>
                <a:cs typeface="Calibri" pitchFamily="34" charset="-120"/>
              </a:rPr>
              <a:t>FedRAMP-ready, FISMA-aligned, and purpose-built for the federal FOIA community</a:t>
            </a:r>
            <a:endParaRPr lang="en-US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365760" y="2011680"/>
            <a:ext cx="5029200" cy="804672"/>
          </a:xfrm>
          <a:prstGeom prst="rect">
            <a:avLst/>
          </a:prstGeom>
          <a:solidFill>
            <a:srgbClr val="141414"/>
          </a:solidFill>
          <a:ln w="12700">
            <a:solidFill>
              <a:srgbClr val="2A2A2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365760" y="2011680"/>
            <a:ext cx="54864" cy="804672"/>
          </a:xfrm>
          <a:prstGeom prst="rect">
            <a:avLst/>
          </a:prstGeom>
          <a:solidFill>
            <a:srgbClr val="FADA65"/>
          </a:solidFill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502920" y="2176272"/>
            <a:ext cx="457200" cy="457200"/>
          </a:xfrm>
          <a:prstGeom prst="ellipse">
            <a:avLst/>
          </a:prstGeom>
          <a:solidFill>
            <a:srgbClr val="1A1500"/>
          </a:solidFill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0"/>
          <p:cNvSpPr/>
          <p:nvPr/>
        </p:nvSpPr>
        <p:spPr>
          <a:xfrm>
            <a:off x="1115568" y="2066544"/>
            <a:ext cx="4114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>
                <a:solidFill>
                  <a:srgbClr val="FADA65"/>
                </a:solidFill>
                <a:latin typeface="Aptos" panose="020B0004020202020204" pitchFamily="34" charset="0"/>
                <a:ea typeface="Arial" pitchFamily="34" charset="-122"/>
                <a:cs typeface="Arial" pitchFamily="34" charset="-120"/>
              </a:rPr>
              <a:t>Secure by Design</a:t>
            </a:r>
            <a:endParaRPr lang="en-US" sz="1600">
              <a:solidFill>
                <a:srgbClr val="FADA65"/>
              </a:solidFill>
              <a:latin typeface="Aptos" panose="020B0004020202020204" pitchFamily="34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1115568" y="2395728"/>
            <a:ext cx="4114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  <a:ea typeface="Calibri" pitchFamily="34" charset="-122"/>
                <a:cs typeface="Calibri" pitchFamily="34" charset="-120"/>
              </a:rPr>
              <a:t>Secure AI orchestration, role-based access, and continuous security auditing from day one</a:t>
            </a:r>
            <a:endParaRPr lang="en-US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6" name="Shape 12"/>
          <p:cNvSpPr/>
          <p:nvPr/>
        </p:nvSpPr>
        <p:spPr>
          <a:xfrm>
            <a:off x="365760" y="2944368"/>
            <a:ext cx="5029200" cy="804672"/>
          </a:xfrm>
          <a:prstGeom prst="rect">
            <a:avLst/>
          </a:prstGeom>
          <a:solidFill>
            <a:srgbClr val="141414"/>
          </a:solidFill>
          <a:ln w="12700">
            <a:solidFill>
              <a:srgbClr val="2A2A2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3"/>
          <p:cNvSpPr/>
          <p:nvPr/>
        </p:nvSpPr>
        <p:spPr>
          <a:xfrm>
            <a:off x="365760" y="2944368"/>
            <a:ext cx="54864" cy="804672"/>
          </a:xfrm>
          <a:prstGeom prst="rect">
            <a:avLst/>
          </a:prstGeom>
          <a:solidFill>
            <a:srgbClr val="FADA65"/>
          </a:solidFill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4"/>
          <p:cNvSpPr/>
          <p:nvPr/>
        </p:nvSpPr>
        <p:spPr>
          <a:xfrm>
            <a:off x="502920" y="3108960"/>
            <a:ext cx="457200" cy="457200"/>
          </a:xfrm>
          <a:prstGeom prst="ellipse">
            <a:avLst/>
          </a:prstGeom>
          <a:solidFill>
            <a:srgbClr val="1A1500"/>
          </a:solidFill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5"/>
          <p:cNvSpPr/>
          <p:nvPr/>
        </p:nvSpPr>
        <p:spPr>
          <a:xfrm>
            <a:off x="1115568" y="2999232"/>
            <a:ext cx="4114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>
                <a:solidFill>
                  <a:srgbClr val="FADA65"/>
                </a:solidFill>
                <a:latin typeface="Aptos" panose="020B0004020202020204" pitchFamily="34" charset="0"/>
                <a:ea typeface="Arial" pitchFamily="34" charset="-122"/>
                <a:cs typeface="Arial" pitchFamily="34" charset="-120"/>
              </a:rPr>
              <a:t>COTS Flexibility</a:t>
            </a:r>
            <a:endParaRPr lang="en-US" sz="1600">
              <a:solidFill>
                <a:srgbClr val="FADA65"/>
              </a:solidFill>
              <a:latin typeface="Aptos" panose="020B0004020202020204" pitchFamily="34" charset="0"/>
            </a:endParaRPr>
          </a:p>
        </p:txBody>
      </p:sp>
      <p:sp>
        <p:nvSpPr>
          <p:cNvPr id="21" name="Text 16"/>
          <p:cNvSpPr/>
          <p:nvPr/>
        </p:nvSpPr>
        <p:spPr>
          <a:xfrm>
            <a:off x="1115568" y="3328416"/>
            <a:ext cx="4114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  <a:ea typeface="Calibri" pitchFamily="34" charset="-122"/>
                <a:cs typeface="Calibri" pitchFamily="34" charset="-120"/>
              </a:rPr>
              <a:t>Commercial off-the-shelf platform—deploy fast, configure to your agency's unique needs</a:t>
            </a:r>
            <a:endParaRPr lang="en-US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2" name="Shape 17"/>
          <p:cNvSpPr/>
          <p:nvPr/>
        </p:nvSpPr>
        <p:spPr>
          <a:xfrm>
            <a:off x="365760" y="3877056"/>
            <a:ext cx="5029200" cy="804672"/>
          </a:xfrm>
          <a:prstGeom prst="rect">
            <a:avLst/>
          </a:prstGeom>
          <a:solidFill>
            <a:srgbClr val="141414"/>
          </a:solidFill>
          <a:ln w="12700">
            <a:solidFill>
              <a:srgbClr val="2A2A2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18"/>
          <p:cNvSpPr/>
          <p:nvPr/>
        </p:nvSpPr>
        <p:spPr>
          <a:xfrm>
            <a:off x="365760" y="3877056"/>
            <a:ext cx="54864" cy="804672"/>
          </a:xfrm>
          <a:prstGeom prst="rect">
            <a:avLst/>
          </a:prstGeom>
          <a:solidFill>
            <a:srgbClr val="FADA65"/>
          </a:solidFill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Shape 19"/>
          <p:cNvSpPr/>
          <p:nvPr/>
        </p:nvSpPr>
        <p:spPr>
          <a:xfrm>
            <a:off x="502920" y="4041648"/>
            <a:ext cx="457200" cy="457200"/>
          </a:xfrm>
          <a:prstGeom prst="ellipse">
            <a:avLst/>
          </a:prstGeom>
          <a:solidFill>
            <a:srgbClr val="1A1500"/>
          </a:solidFill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20"/>
          <p:cNvSpPr/>
          <p:nvPr/>
        </p:nvSpPr>
        <p:spPr>
          <a:xfrm>
            <a:off x="1115568" y="3931920"/>
            <a:ext cx="4114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>
                <a:solidFill>
                  <a:srgbClr val="FADA65"/>
                </a:solidFill>
                <a:latin typeface="Aptos" panose="020B0004020202020204" pitchFamily="34" charset="0"/>
                <a:ea typeface="Arial" pitchFamily="34" charset="-122"/>
                <a:cs typeface="Arial" pitchFamily="34" charset="-120"/>
              </a:rPr>
              <a:t>Expertise Behind It</a:t>
            </a:r>
            <a:endParaRPr lang="en-US" sz="1600">
              <a:solidFill>
                <a:srgbClr val="FADA65"/>
              </a:solidFill>
              <a:latin typeface="Aptos" panose="020B0004020202020204" pitchFamily="34" charset="0"/>
            </a:endParaRPr>
          </a:p>
        </p:txBody>
      </p:sp>
      <p:sp>
        <p:nvSpPr>
          <p:cNvPr id="27" name="Text 21"/>
          <p:cNvSpPr/>
          <p:nvPr/>
        </p:nvSpPr>
        <p:spPr>
          <a:xfrm>
            <a:off x="1115568" y="4261104"/>
            <a:ext cx="4114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chemeClr val="bg1"/>
                </a:solidFill>
                <a:latin typeface="Aptos" panose="020B0004020202020204" pitchFamily="34" charset="0"/>
                <a:ea typeface="Calibri" pitchFamily="34" charset="-122"/>
                <a:cs typeface="Calibri" pitchFamily="34" charset="-120"/>
              </a:rPr>
              <a:t>Built by a team with years of hands-on FOIA implementation experience</a:t>
            </a:r>
            <a:endParaRPr lang="en-US" sz="12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8" name="Shape 22"/>
          <p:cNvSpPr/>
          <p:nvPr/>
        </p:nvSpPr>
        <p:spPr>
          <a:xfrm>
            <a:off x="5760720" y="960120"/>
            <a:ext cx="3063240" cy="3721608"/>
          </a:xfrm>
          <a:prstGeom prst="rect">
            <a:avLst/>
          </a:prstGeom>
          <a:solidFill>
            <a:srgbClr val="0D0D00"/>
          </a:solidFill>
          <a:ln w="12700">
            <a:solidFill>
              <a:srgbClr val="D4A017"/>
            </a:solidFill>
            <a:prstDash val="solid"/>
          </a:ln>
          <a:effectLst>
            <a:outerShdw blurRad="152400" dist="50800" dir="8100000" algn="bl" rotWithShape="0">
              <a:srgbClr val="D4A017">
                <a:alpha val="4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9" name="Shape 23"/>
          <p:cNvSpPr/>
          <p:nvPr/>
        </p:nvSpPr>
        <p:spPr>
          <a:xfrm>
            <a:off x="5760720" y="960120"/>
            <a:ext cx="3063240" cy="54864"/>
          </a:xfrm>
          <a:prstGeom prst="rect">
            <a:avLst/>
          </a:prstGeom>
          <a:solidFill>
            <a:srgbClr val="FADA65"/>
          </a:solidFill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 24"/>
          <p:cNvSpPr/>
          <p:nvPr/>
        </p:nvSpPr>
        <p:spPr>
          <a:xfrm>
            <a:off x="5852160" y="1188720"/>
            <a:ext cx="2880360" cy="1371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400" b="1">
                <a:solidFill>
                  <a:srgbClr val="FADA65"/>
                </a:solidFill>
                <a:latin typeface="Aptos" panose="020B0004020202020204" pitchFamily="34" charset="0"/>
                <a:ea typeface="Arial Black" pitchFamily="34" charset="-122"/>
                <a:cs typeface="Arial Black" pitchFamily="34" charset="-120"/>
              </a:rPr>
              <a:t>Do More</a:t>
            </a:r>
            <a:endParaRPr lang="en-US" sz="3400">
              <a:solidFill>
                <a:srgbClr val="FADA65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sz="3400" b="1">
                <a:solidFill>
                  <a:srgbClr val="FADA65"/>
                </a:solidFill>
                <a:latin typeface="Aptos" panose="020B0004020202020204" pitchFamily="34" charset="0"/>
                <a:ea typeface="Arial Black" pitchFamily="34" charset="-122"/>
                <a:cs typeface="Arial Black" pitchFamily="34" charset="-120"/>
              </a:rPr>
              <a:t>With Less</a:t>
            </a:r>
            <a:endParaRPr lang="en-US" sz="3400">
              <a:solidFill>
                <a:srgbClr val="FADA65"/>
              </a:solidFill>
              <a:latin typeface="Aptos" panose="020B0004020202020204" pitchFamily="34" charset="0"/>
            </a:endParaRPr>
          </a:p>
        </p:txBody>
      </p:sp>
      <p:sp>
        <p:nvSpPr>
          <p:cNvPr id="32" name="Text 26"/>
          <p:cNvSpPr/>
          <p:nvPr/>
        </p:nvSpPr>
        <p:spPr>
          <a:xfrm>
            <a:off x="5897880" y="2176272"/>
            <a:ext cx="2788920" cy="2395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>
                <a:solidFill>
                  <a:schemeClr val="bg1"/>
                </a:solidFill>
                <a:latin typeface="Aptos" panose="020B0004020202020204" pitchFamily="34" charset="0"/>
                <a:ea typeface="Calibri" pitchFamily="34" charset="-122"/>
                <a:cs typeface="Calibri" pitchFamily="34" charset="-120"/>
              </a:rPr>
              <a:t>Alira's AI-assisted approach amplifies your team's expertise—handling time-intensive tasks so FOIA professionals can focus on complex judgment calls.</a:t>
            </a:r>
            <a:endParaRPr lang="en-US" sz="14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38" name="Graphic 37" descr="Blueprint with solid fill">
            <a:extLst>
              <a:ext uri="{FF2B5EF4-FFF2-40B4-BE49-F238E27FC236}">
                <a16:creationId xmlns:a16="http://schemas.microsoft.com/office/drawing/2014/main" id="{B27EB6E9-D885-0D2E-C19F-55C12905F3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801" y="1284955"/>
            <a:ext cx="344148" cy="344148"/>
          </a:xfrm>
          <a:prstGeom prst="rect">
            <a:avLst/>
          </a:prstGeom>
        </p:spPr>
      </p:pic>
      <p:pic>
        <p:nvPicPr>
          <p:cNvPr id="40" name="Graphic 39" descr="Shield Tick with solid fill">
            <a:extLst>
              <a:ext uri="{FF2B5EF4-FFF2-40B4-BE49-F238E27FC236}">
                <a16:creationId xmlns:a16="http://schemas.microsoft.com/office/drawing/2014/main" id="{9BBFFFC7-7C92-A757-A459-E138A668177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0316" y="2217893"/>
            <a:ext cx="373117" cy="373117"/>
          </a:xfrm>
          <a:prstGeom prst="rect">
            <a:avLst/>
          </a:prstGeom>
        </p:spPr>
      </p:pic>
      <p:pic>
        <p:nvPicPr>
          <p:cNvPr id="42" name="Graphic 41" descr="Programmer female with solid fill">
            <a:extLst>
              <a:ext uri="{FF2B5EF4-FFF2-40B4-BE49-F238E27FC236}">
                <a16:creationId xmlns:a16="http://schemas.microsoft.com/office/drawing/2014/main" id="{1C56736E-0DC8-E2DA-91D6-F3990F7034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960" y="4069080"/>
            <a:ext cx="347472" cy="347472"/>
          </a:xfrm>
          <a:prstGeom prst="rect">
            <a:avLst/>
          </a:prstGeom>
        </p:spPr>
      </p:pic>
      <p:pic>
        <p:nvPicPr>
          <p:cNvPr id="44" name="Graphic 43" descr="Cloud Computing with solid fill">
            <a:extLst>
              <a:ext uri="{FF2B5EF4-FFF2-40B4-BE49-F238E27FC236}">
                <a16:creationId xmlns:a16="http://schemas.microsoft.com/office/drawing/2014/main" id="{03C2830E-439E-D77C-7B66-164F287A30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2997" y="3164139"/>
            <a:ext cx="347473" cy="34747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3"/>
          <p:cNvSpPr/>
          <p:nvPr/>
        </p:nvSpPr>
        <p:spPr>
          <a:xfrm>
            <a:off x="4809171" y="1296498"/>
            <a:ext cx="2526224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i="1">
                <a:solidFill>
                  <a:srgbClr val="FADA65"/>
                </a:solidFill>
                <a:latin typeface="Aptos" panose="020B0004020202020204" pitchFamily="34" charset="0"/>
                <a:ea typeface="Georgia" pitchFamily="34" charset="-122"/>
                <a:cs typeface="Georgia" pitchFamily="34" charset="-120"/>
              </a:rPr>
              <a:t>Let's Talk FOIA.</a:t>
            </a:r>
            <a:endParaRPr lang="en-US" sz="2800" i="1">
              <a:solidFill>
                <a:srgbClr val="FADA65"/>
              </a:solidFill>
              <a:latin typeface="Aptos" panose="020B00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809171" y="2401581"/>
            <a:ext cx="3850167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>
                <a:solidFill>
                  <a:schemeClr val="bg1"/>
                </a:solidFill>
                <a:latin typeface="Aptos" panose="020B0004020202020204" pitchFamily="34" charset="0"/>
                <a:ea typeface="Calibri" pitchFamily="34" charset="-122"/>
                <a:cs typeface="Calibri" pitchFamily="34" charset="-120"/>
              </a:rPr>
              <a:t>Stop by our demo station or reach out to learn how Alira can transform your FOIA program.</a:t>
            </a:r>
            <a:endParaRPr lang="en-US" sz="14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4818211" y="3257239"/>
            <a:ext cx="3990814" cy="402336"/>
          </a:xfrm>
          <a:prstGeom prst="rect">
            <a:avLst/>
          </a:prstGeom>
          <a:solidFill>
            <a:srgbClr val="141414"/>
          </a:solidFill>
          <a:ln w="12700">
            <a:solidFill>
              <a:srgbClr val="2A2A2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7"/>
          <p:cNvSpPr/>
          <p:nvPr/>
        </p:nvSpPr>
        <p:spPr>
          <a:xfrm>
            <a:off x="4818211" y="3257239"/>
            <a:ext cx="45720" cy="402336"/>
          </a:xfrm>
          <a:prstGeom prst="rect">
            <a:avLst/>
          </a:prstGeom>
          <a:solidFill>
            <a:srgbClr val="FADA65"/>
          </a:solidFill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371" y="3302959"/>
            <a:ext cx="274320" cy="27432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366851" y="3284671"/>
            <a:ext cx="38404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err="1">
                <a:solidFill>
                  <a:schemeClr val="bg1"/>
                </a:solidFill>
                <a:latin typeface="Aptos"/>
                <a:ea typeface="Calibri"/>
                <a:cs typeface="Calibri"/>
              </a:rPr>
              <a:t>foia@alira.tech</a:t>
            </a:r>
            <a:endParaRPr lang="en-US" err="1">
              <a:solidFill>
                <a:schemeClr val="bg1"/>
              </a:solidFill>
            </a:endParaRPr>
          </a:p>
        </p:txBody>
      </p:sp>
      <p:sp>
        <p:nvSpPr>
          <p:cNvPr id="13" name="Shape 9"/>
          <p:cNvSpPr/>
          <p:nvPr/>
        </p:nvSpPr>
        <p:spPr>
          <a:xfrm>
            <a:off x="4818211" y="3732727"/>
            <a:ext cx="3990814" cy="402336"/>
          </a:xfrm>
          <a:prstGeom prst="rect">
            <a:avLst/>
          </a:prstGeom>
          <a:solidFill>
            <a:srgbClr val="141414"/>
          </a:solidFill>
          <a:ln w="12700">
            <a:solidFill>
              <a:srgbClr val="2A2A2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0"/>
          <p:cNvSpPr/>
          <p:nvPr/>
        </p:nvSpPr>
        <p:spPr>
          <a:xfrm>
            <a:off x="4818211" y="3732727"/>
            <a:ext cx="45720" cy="402336"/>
          </a:xfrm>
          <a:prstGeom prst="rect">
            <a:avLst/>
          </a:prstGeom>
          <a:solidFill>
            <a:srgbClr val="FADA65"/>
          </a:solidFill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371" y="3778447"/>
            <a:ext cx="274320" cy="27432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5366851" y="3760159"/>
            <a:ext cx="38404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>
                <a:solidFill>
                  <a:schemeClr val="bg1"/>
                </a:solidFill>
                <a:latin typeface="Aptos"/>
                <a:ea typeface="Calibri"/>
                <a:cs typeface="Calibri"/>
              </a:rPr>
              <a:t>571.345.6088</a:t>
            </a:r>
            <a:endParaRPr lang="en-US" sz="1100">
              <a:solidFill>
                <a:schemeClr val="bg1"/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17" name="Shape 12"/>
          <p:cNvSpPr/>
          <p:nvPr/>
        </p:nvSpPr>
        <p:spPr>
          <a:xfrm>
            <a:off x="4818211" y="4208215"/>
            <a:ext cx="3990814" cy="347472"/>
          </a:xfrm>
          <a:prstGeom prst="rect">
            <a:avLst/>
          </a:prstGeom>
          <a:solidFill>
            <a:srgbClr val="141414"/>
          </a:solidFill>
          <a:ln w="12700">
            <a:solidFill>
              <a:srgbClr val="2A2A2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3"/>
          <p:cNvSpPr/>
          <p:nvPr/>
        </p:nvSpPr>
        <p:spPr>
          <a:xfrm>
            <a:off x="4818211" y="4208215"/>
            <a:ext cx="45720" cy="347472"/>
          </a:xfrm>
          <a:prstGeom prst="rect">
            <a:avLst/>
          </a:prstGeom>
          <a:solidFill>
            <a:srgbClr val="FADA65"/>
          </a:solidFill>
          <a:ln w="12700">
            <a:solidFill>
              <a:srgbClr val="D4A0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5371" y="4244791"/>
            <a:ext cx="256032" cy="256032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5366851" y="4217359"/>
            <a:ext cx="384048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>
                <a:solidFill>
                  <a:schemeClr val="bg1"/>
                </a:solidFill>
                <a:latin typeface="Aptos" panose="020B0004020202020204" pitchFamily="34" charset="0"/>
                <a:ea typeface="Calibri" pitchFamily="34" charset="-122"/>
                <a:cs typeface="Calibri" pitchFamily="34" charset="-120"/>
              </a:rPr>
              <a:t>2000 Tower Oaks Blvd, Suite 230 · Rockville, MD 20852</a:t>
            </a:r>
            <a:endParaRPr lang="en-US" sz="10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25" name="Picture 24" descr="A black and white logo&#10;&#10;AI-generated content may be incorrect.">
            <a:extLst>
              <a:ext uri="{FF2B5EF4-FFF2-40B4-BE49-F238E27FC236}">
                <a16:creationId xmlns:a16="http://schemas.microsoft.com/office/drawing/2014/main" id="{A42BF270-F916-9CCE-BC88-AD4BC0129E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976" y="1936578"/>
            <a:ext cx="3372182" cy="127034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FF4EBCB-7B18-3827-85F8-E372A39698C9}"/>
              </a:ext>
            </a:extLst>
          </p:cNvPr>
          <p:cNvSpPr txBox="1"/>
          <p:nvPr/>
        </p:nvSpPr>
        <p:spPr>
          <a:xfrm>
            <a:off x="4717731" y="1887286"/>
            <a:ext cx="3850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ADA65"/>
                </a:solidFill>
                <a:latin typeface="Aptos" panose="020B0004020202020204" pitchFamily="34" charset="0"/>
              </a:rPr>
              <a:t>Ready for a DEMO?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E7BBAE62-026F-17F9-DBD9-81359DDA3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123" y="1454372"/>
            <a:ext cx="5932259" cy="223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5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812C77BE0A074B90217FDEBD47E4B5" ma:contentTypeVersion="12" ma:contentTypeDescription="Create a new document." ma:contentTypeScope="" ma:versionID="565f474a38ba1ee8f46e8b8029c6ecd9">
  <xsd:schema xmlns:xsd="http://www.w3.org/2001/XMLSchema" xmlns:xs="http://www.w3.org/2001/XMLSchema" xmlns:p="http://schemas.microsoft.com/office/2006/metadata/properties" xmlns:ns2="94e520ad-8b93-40bc-a3b1-55a299356833" xmlns:ns3="eba6bc56-3b81-4312-92f7-8b4642ab8b1e" targetNamespace="http://schemas.microsoft.com/office/2006/metadata/properties" ma:root="true" ma:fieldsID="7a12e6bb2d99867f9dd7ab43a7083eca" ns2:_="" ns3:_="">
    <xsd:import namespace="94e520ad-8b93-40bc-a3b1-55a299356833"/>
    <xsd:import namespace="eba6bc56-3b81-4312-92f7-8b4642ab8b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Comment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e520ad-8b93-40bc-a3b1-55a2993568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omments" ma:index="11" nillable="true" ma:displayName="Comments" ma:format="Dropdown" ma:internalName="Comments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3122756a-b687-4b6f-9d45-517cee2a42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a6bc56-3b81-4312-92f7-8b4642ab8b1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2be6758-7590-40aa-8e1e-61de67f5627c}" ma:internalName="TaxCatchAll" ma:showField="CatchAllData" ma:web="eba6bc56-3b81-4312-92f7-8b4642ab8b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e520ad-8b93-40bc-a3b1-55a299356833">
      <Terms xmlns="http://schemas.microsoft.com/office/infopath/2007/PartnerControls"/>
    </lcf76f155ced4ddcb4097134ff3c332f>
    <TaxCatchAll xmlns="eba6bc56-3b81-4312-92f7-8b4642ab8b1e" xsi:nil="true"/>
    <Comments xmlns="94e520ad-8b93-40bc-a3b1-55a299356833" xsi:nil="true"/>
  </documentManagement>
</p:properties>
</file>

<file path=customXml/itemProps1.xml><?xml version="1.0" encoding="utf-8"?>
<ds:datastoreItem xmlns:ds="http://schemas.openxmlformats.org/officeDocument/2006/customXml" ds:itemID="{B1AF2766-30E6-49BF-9B8A-65D8B939C0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553737-E179-49B8-82DC-103C9B6DBFDA}">
  <ds:schemaRefs>
    <ds:schemaRef ds:uri="94e520ad-8b93-40bc-a3b1-55a299356833"/>
    <ds:schemaRef ds:uri="eba6bc56-3b81-4312-92f7-8b4642ab8b1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A6AF8F3-85BA-402B-8010-8B39ACF821BA}">
  <ds:schemaRefs>
    <ds:schemaRef ds:uri="94e520ad-8b93-40bc-a3b1-55a299356833"/>
    <ds:schemaRef ds:uri="ac1d0896-07b3-4ff8-8e1d-dee76676b3e5"/>
    <ds:schemaRef ds:uri="eba6bc56-3b81-4312-92f7-8b4642ab8b1e"/>
    <ds:schemaRef ds:uri="f287fea9-499c-4f3e-8b32-58c6d538408b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408</Words>
  <Application>Microsoft Office PowerPoint</Application>
  <PresentationFormat>On-screen Show (16:9)</PresentationFormat>
  <Paragraphs>82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Alira – Sunshine Fest 2026</dc:title>
  <dc:subject>PptxGenJS Presentation</dc:subject>
  <dc:creator>PptxGenJS</dc:creator>
  <cp:lastModifiedBy>Michael Sarich</cp:lastModifiedBy>
  <cp:revision>2</cp:revision>
  <dcterms:created xsi:type="dcterms:W3CDTF">2026-03-05T20:24:14Z</dcterms:created>
  <dcterms:modified xsi:type="dcterms:W3CDTF">2026-03-15T03:14:01Z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0x010100D9812C77BE0A074B90217FDEBD47E4B5</vt:lpwstr>
  </property>
  <property fmtid="{D5CDD505-2E9C-101B-9397-08002B2CF9AE}" pid="3" name="MediaServiceImageTags">
    <vt:lpwstr/>
  </property>
</Properties>
</file>